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Fira Sans Extra Condensed Medium"/>
      <p:regular r:id="rId27"/>
      <p:bold r:id="rId28"/>
      <p:italic r:id="rId29"/>
      <p:boldItalic r:id="rId30"/>
    </p:embeddedFont>
    <p:embeddedFont>
      <p:font typeface="EB Garamond"/>
      <p:regular r:id="rId31"/>
      <p:bold r:id="rId32"/>
      <p:italic r:id="rId33"/>
      <p:boldItalic r:id="rId34"/>
    </p:embeddedFont>
    <p:embeddedFont>
      <p:font typeface="Montserrat Light"/>
      <p:regular r:id="rId35"/>
      <p:bold r:id="rId36"/>
      <p:italic r:id="rId37"/>
      <p:boldItalic r:id="rId38"/>
    </p:embeddedFont>
    <p:embeddedFont>
      <p:font typeface="EB Garamond ExtraBold"/>
      <p:bold r:id="rId39"/>
      <p:boldItalic r:id="rId40"/>
    </p:embeddedFont>
    <p:embeddedFont>
      <p:font typeface="Montserrat"/>
      <p:regular r:id="rId41"/>
      <p:bold r:id="rId42"/>
      <p:italic r:id="rId43"/>
      <p:boldItalic r:id="rId44"/>
    </p:embeddedFont>
    <p:embeddedFont>
      <p:font typeface="EB Garamond Medium"/>
      <p:regular r:id="rId45"/>
      <p:bold r:id="rId46"/>
      <p:italic r:id="rId47"/>
      <p:boldItalic r:id="rId48"/>
    </p:embeddedFont>
    <p:embeddedFont>
      <p:font typeface="Montserrat Black"/>
      <p:bold r:id="rId49"/>
      <p:boldItalic r:id="rId50"/>
    </p:embeddedFont>
    <p:embeddedFont>
      <p:font typeface="Montserrat Medium"/>
      <p:regular r:id="rId51"/>
      <p:bold r:id="rId52"/>
      <p:italic r:id="rId53"/>
      <p:boldItalic r:id="rId54"/>
    </p:embeddedFont>
    <p:embeddedFont>
      <p:font typeface="Squada One"/>
      <p:regular r:id="rId55"/>
    </p:embeddedFont>
    <p:embeddedFont>
      <p:font typeface="Montserrat ExtraBold"/>
      <p:bold r:id="rId56"/>
      <p:boldItalic r:id="rId57"/>
    </p:embeddedFont>
    <p:embeddedFont>
      <p:font typeface="Oswald"/>
      <p:regular r:id="rId58"/>
      <p:bold r:id="rId59"/>
    </p:embeddedFont>
    <p:embeddedFont>
      <p:font typeface="Barlow Light"/>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CAB21AC-7F9E-476B-BFAB-D646A56C8C80}">
  <a:tblStyle styleId="{4CAB21AC-7F9E-476B-BFAB-D646A56C8C80}" styleName="Table_0">
    <a:wholeTbl>
      <a:tcTxStyle>
        <a:font>
          <a:latin typeface="Arial"/>
          <a:ea typeface="Arial"/>
          <a:cs typeface="Arial"/>
        </a:font>
        <a:srgbClr val="000000"/>
      </a:tcTxStyle>
      <a:tcStyle>
        <a:tcBdr>
          <a:left>
            <a:ln cap="flat" cmpd="sng" w="12700">
              <a:solidFill>
                <a:srgbClr val="9E9E9E"/>
              </a:solidFill>
              <a:prstDash val="solid"/>
              <a:round/>
              <a:headEnd len="sm" w="sm" type="none"/>
              <a:tailEnd len="sm" w="sm" type="none"/>
            </a:ln>
          </a:left>
          <a:right>
            <a:ln cap="flat" cmpd="sng" w="12700">
              <a:solidFill>
                <a:srgbClr val="9E9E9E"/>
              </a:solidFill>
              <a:prstDash val="solid"/>
              <a:round/>
              <a:headEnd len="sm" w="sm" type="none"/>
              <a:tailEnd len="sm" w="sm" type="none"/>
            </a:ln>
          </a:right>
          <a:top>
            <a:ln cap="flat" cmpd="sng" w="12700">
              <a:solidFill>
                <a:srgbClr val="9E9E9E"/>
              </a:solidFill>
              <a:prstDash val="solid"/>
              <a:round/>
              <a:headEnd len="sm" w="sm" type="none"/>
              <a:tailEnd len="sm" w="sm" type="none"/>
            </a:ln>
          </a:top>
          <a:bottom>
            <a:ln cap="flat" cmpd="sng" w="12700">
              <a:solidFill>
                <a:srgbClr val="9E9E9E"/>
              </a:solidFill>
              <a:prstDash val="solid"/>
              <a:round/>
              <a:headEnd len="sm" w="sm" type="none"/>
              <a:tailEnd len="sm" w="sm" type="none"/>
            </a:ln>
          </a:bottom>
          <a:insideH>
            <a:ln cap="flat" cmpd="sng" w="12700">
              <a:solidFill>
                <a:srgbClr val="9E9E9E"/>
              </a:solidFill>
              <a:prstDash val="solid"/>
              <a:round/>
              <a:headEnd len="sm" w="sm" type="none"/>
              <a:tailEnd len="sm" w="sm" type="none"/>
            </a:ln>
          </a:insideH>
          <a:insideV>
            <a:ln cap="flat" cmpd="sng" w="12700">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D0C67CE-0BF8-448D-9DC5-0DE0CE6CC31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EBGaramondExtraBold-boldItalic.fntdata"/><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EBGaramondMedium-bold.fntdata"/><Relationship Id="rId45" Type="http://schemas.openxmlformats.org/officeDocument/2006/relationships/font" Target="fonts/EBGaramondMedium-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BGaramondMedium-boldItalic.fntdata"/><Relationship Id="rId47" Type="http://schemas.openxmlformats.org/officeDocument/2006/relationships/font" Target="fonts/EBGaramondMedium-italic.fntdata"/><Relationship Id="rId49" Type="http://schemas.openxmlformats.org/officeDocument/2006/relationships/font" Target="fonts/MontserratBlack-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regular.fntdata"/><Relationship Id="rId30" Type="http://schemas.openxmlformats.org/officeDocument/2006/relationships/font" Target="fonts/FiraSansExtraCondensedMedium-boldItalic.fntdata"/><Relationship Id="rId33" Type="http://schemas.openxmlformats.org/officeDocument/2006/relationships/font" Target="fonts/EBGaramond-italic.fntdata"/><Relationship Id="rId32" Type="http://schemas.openxmlformats.org/officeDocument/2006/relationships/font" Target="fonts/EBGaramond-bold.fntdata"/><Relationship Id="rId35" Type="http://schemas.openxmlformats.org/officeDocument/2006/relationships/font" Target="fonts/MontserratLight-regular.fntdata"/><Relationship Id="rId34" Type="http://schemas.openxmlformats.org/officeDocument/2006/relationships/font" Target="fonts/EBGaramond-boldItalic.fntdata"/><Relationship Id="rId37" Type="http://schemas.openxmlformats.org/officeDocument/2006/relationships/font" Target="fonts/MontserratLight-italic.fntdata"/><Relationship Id="rId36" Type="http://schemas.openxmlformats.org/officeDocument/2006/relationships/font" Target="fonts/MontserratLight-bold.fntdata"/><Relationship Id="rId39" Type="http://schemas.openxmlformats.org/officeDocument/2006/relationships/font" Target="fonts/EBGaramondExtraBold-bold.fntdata"/><Relationship Id="rId38" Type="http://schemas.openxmlformats.org/officeDocument/2006/relationships/font" Target="fonts/MontserratLight-boldItalic.fntdata"/><Relationship Id="rId62" Type="http://schemas.openxmlformats.org/officeDocument/2006/relationships/font" Target="fonts/BarlowLight-italic.fntdata"/><Relationship Id="rId61" Type="http://schemas.openxmlformats.org/officeDocument/2006/relationships/font" Target="fonts/BarlowLight-bold.fntdata"/><Relationship Id="rId20" Type="http://schemas.openxmlformats.org/officeDocument/2006/relationships/slide" Target="slides/slide15.xml"/><Relationship Id="rId63" Type="http://schemas.openxmlformats.org/officeDocument/2006/relationships/font" Target="fonts/BarlowLight-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Light-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FiraSansExtraCondensedMedium-bold.fntdata"/><Relationship Id="rId27" Type="http://schemas.openxmlformats.org/officeDocument/2006/relationships/font" Target="fonts/FiraSansExtraCondensedMedium-regular.fntdata"/><Relationship Id="rId29" Type="http://schemas.openxmlformats.org/officeDocument/2006/relationships/font" Target="fonts/FiraSansExtraCondensedMedium-italic.fntdata"/><Relationship Id="rId51" Type="http://schemas.openxmlformats.org/officeDocument/2006/relationships/font" Target="fonts/MontserratMedium-regular.fntdata"/><Relationship Id="rId50" Type="http://schemas.openxmlformats.org/officeDocument/2006/relationships/font" Target="fonts/MontserratBlack-boldItalic.fntdata"/><Relationship Id="rId53" Type="http://schemas.openxmlformats.org/officeDocument/2006/relationships/font" Target="fonts/MontserratMedium-italic.fntdata"/><Relationship Id="rId52" Type="http://schemas.openxmlformats.org/officeDocument/2006/relationships/font" Target="fonts/MontserratMedium-bold.fntdata"/><Relationship Id="rId11" Type="http://schemas.openxmlformats.org/officeDocument/2006/relationships/slide" Target="slides/slide6.xml"/><Relationship Id="rId55" Type="http://schemas.openxmlformats.org/officeDocument/2006/relationships/font" Target="fonts/SquadaOne-regular.fntdata"/><Relationship Id="rId10" Type="http://schemas.openxmlformats.org/officeDocument/2006/relationships/slide" Target="slides/slide5.xml"/><Relationship Id="rId54" Type="http://schemas.openxmlformats.org/officeDocument/2006/relationships/font" Target="fonts/MontserratMedium-boldItalic.fntdata"/><Relationship Id="rId13" Type="http://schemas.openxmlformats.org/officeDocument/2006/relationships/slide" Target="slides/slide8.xml"/><Relationship Id="rId57" Type="http://schemas.openxmlformats.org/officeDocument/2006/relationships/font" Target="fonts/MontserratExtraBold-boldItalic.fntdata"/><Relationship Id="rId12" Type="http://schemas.openxmlformats.org/officeDocument/2006/relationships/slide" Target="slides/slide7.xml"/><Relationship Id="rId56" Type="http://schemas.openxmlformats.org/officeDocument/2006/relationships/font" Target="fonts/MontserratExtraBold-bold.fntdata"/><Relationship Id="rId15" Type="http://schemas.openxmlformats.org/officeDocument/2006/relationships/slide" Target="slides/slide10.xml"/><Relationship Id="rId59" Type="http://schemas.openxmlformats.org/officeDocument/2006/relationships/font" Target="fonts/Oswald-bold.fntdata"/><Relationship Id="rId14" Type="http://schemas.openxmlformats.org/officeDocument/2006/relationships/slide" Target="slides/slide9.xml"/><Relationship Id="rId58"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a0885f8dd6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a0885f8dd6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a0885f8dd6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a0885f8dd6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a0885f8dd6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a0885f8dd6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a0885f8dd6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a0885f8dd6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1a0885f8dd6_1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1a0885f8dd6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59d6898307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9d6898307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Loss fn - </a:t>
            </a:r>
            <a:endParaRPr sz="1500"/>
          </a:p>
          <a:p>
            <a:pPr indent="0" lvl="0" marL="0" rtl="0" algn="l">
              <a:spcBef>
                <a:spcPts val="0"/>
              </a:spcBef>
              <a:spcAft>
                <a:spcPts val="0"/>
              </a:spcAft>
              <a:buNone/>
            </a:pPr>
            <a:r>
              <a:rPr lang="en" sz="1500"/>
              <a:t>Learning rate - value must be between 0 and 1, default is 0.3. It determines the step size of each iteration. The higher the run rate the faster the performance.</a:t>
            </a:r>
            <a:endParaRPr sz="1500"/>
          </a:p>
          <a:p>
            <a:pPr indent="0" lvl="0" marL="0" rtl="0" algn="l">
              <a:spcBef>
                <a:spcPts val="0"/>
              </a:spcBef>
              <a:spcAft>
                <a:spcPts val="0"/>
              </a:spcAft>
              <a:buNone/>
            </a:pPr>
            <a:r>
              <a:rPr lang="en" sz="1500"/>
              <a:t>Od_type </a:t>
            </a:r>
            <a:endParaRPr sz="1500"/>
          </a:p>
          <a:p>
            <a:pPr indent="0" lvl="0" marL="0" rtl="0" algn="l">
              <a:spcBef>
                <a:spcPts val="0"/>
              </a:spcBef>
              <a:spcAft>
                <a:spcPts val="0"/>
              </a:spcAft>
              <a:buNone/>
            </a:pPr>
            <a:r>
              <a:rPr lang="en" sz="1500"/>
              <a:t>Od_wait</a:t>
            </a:r>
            <a:endParaRPr sz="1500"/>
          </a:p>
          <a:p>
            <a:pPr indent="0" lvl="0" marL="0" rtl="0" algn="l">
              <a:spcBef>
                <a:spcPts val="0"/>
              </a:spcBef>
              <a:spcAft>
                <a:spcPts val="0"/>
              </a:spcAft>
              <a:buNone/>
            </a:pPr>
            <a:r>
              <a:rPr lang="en" sz="1500"/>
              <a:t>Verbose - </a:t>
            </a:r>
            <a:r>
              <a:rPr lang="en" sz="1500">
                <a:solidFill>
                  <a:srgbClr val="292929"/>
                </a:solidFill>
                <a:highlight>
                  <a:srgbClr val="FFFFFF"/>
                </a:highlight>
                <a:latin typeface="Georgia"/>
                <a:ea typeface="Georgia"/>
                <a:cs typeface="Georgia"/>
                <a:sym typeface="Georgia"/>
              </a:rPr>
              <a:t>Controls the verbosity. The higher, the more messages.</a:t>
            </a:r>
            <a:endParaRPr sz="1500"/>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59d6898307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9d6898307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a1bf7c11c2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a1bf7c11c2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516612d386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516612d386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a325f5fd7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a325f5fd7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41a8f1e756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1a8f1e756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56c698b0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56c698b0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5540b6adc3_2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540b6adc3_2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a1bf7c11c2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a1bf7c11c2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a2b64dc55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a2b64dc55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a32cf30278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a32cf30278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We have followed crisp dm methodology  </a:t>
            </a:r>
            <a:endParaRPr sz="17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a1bf7c11c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a1bf7c11c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1800"/>
              <a:t>Dataset - All the papers here have collect real estate prices from different places like california, pierce county, spain. In most of the papers we have seen the housing data is mostly </a:t>
            </a:r>
            <a:r>
              <a:rPr lang="en" sz="1800"/>
              <a:t>compared</a:t>
            </a:r>
            <a:r>
              <a:rPr lang="en" sz="1800"/>
              <a:t> with multiple factors, either with crime, or public school ratings, we tried to incorporate almost all the factors</a:t>
            </a:r>
            <a:endParaRPr sz="1800"/>
          </a:p>
          <a:p>
            <a:pPr indent="0" lvl="0" marL="0" rtl="0" algn="l">
              <a:spcBef>
                <a:spcPts val="0"/>
              </a:spcBef>
              <a:spcAft>
                <a:spcPts val="0"/>
              </a:spcAft>
              <a:buNone/>
            </a:pPr>
            <a:r>
              <a:rPr lang="en" sz="1800"/>
              <a:t>Models - </a:t>
            </a:r>
            <a:endParaRPr sz="1800"/>
          </a:p>
          <a:p>
            <a:pPr indent="0" lvl="0" marL="0" rtl="0" algn="l">
              <a:spcBef>
                <a:spcPts val="0"/>
              </a:spcBef>
              <a:spcAft>
                <a:spcPts val="0"/>
              </a:spcAft>
              <a:buNone/>
            </a:pPr>
            <a:r>
              <a:rPr lang="en" sz="1800"/>
              <a:t>Metrics -</a:t>
            </a:r>
            <a:endParaRPr sz="1800"/>
          </a:p>
          <a:p>
            <a:pPr indent="0" lvl="0" marL="0" rtl="0" algn="l">
              <a:spcBef>
                <a:spcPts val="0"/>
              </a:spcBef>
              <a:spcAft>
                <a:spcPts val="0"/>
              </a:spcAft>
              <a:buNone/>
            </a:pPr>
            <a:r>
              <a:rPr lang="en" sz="1800"/>
              <a:t>Results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1.results compared with linear bayesian ridge lasso decision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2. Tries to compare ANN,KNN and RF with hedonic pricing model to check if machine learning models work better or the latter. RMSE score - 0.21 least.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3. Dataset - </a:t>
            </a:r>
            <a:r>
              <a:rPr lang="en" sz="1600"/>
              <a:t>used data </a:t>
            </a:r>
            <a:r>
              <a:rPr lang="en" sz="1600">
                <a:solidFill>
                  <a:srgbClr val="222222"/>
                </a:solidFill>
                <a:highlight>
                  <a:srgbClr val="FFFFFF"/>
                </a:highlight>
              </a:rPr>
              <a:t> from all residences costing more than one million euros.</a:t>
            </a:r>
            <a:endParaRPr sz="1600"/>
          </a:p>
          <a:p>
            <a:pPr indent="0" lvl="0" marL="0" rtl="0" algn="l">
              <a:spcBef>
                <a:spcPts val="0"/>
              </a:spcBef>
              <a:spcAft>
                <a:spcPts val="0"/>
              </a:spcAft>
              <a:buNone/>
            </a:pPr>
            <a:r>
              <a:t/>
            </a:r>
            <a:endParaRPr sz="1700">
              <a:solidFill>
                <a:srgbClr val="222222"/>
              </a:solidFill>
              <a:highlight>
                <a:srgbClr val="FFFFFF"/>
              </a:highlight>
            </a:endParaRPr>
          </a:p>
          <a:p>
            <a:pPr indent="0" lvl="0" marL="0" rtl="0" algn="l">
              <a:spcBef>
                <a:spcPts val="0"/>
              </a:spcBef>
              <a:spcAft>
                <a:spcPts val="0"/>
              </a:spcAft>
              <a:buNone/>
            </a:pPr>
            <a:r>
              <a:rPr lang="en" sz="1700">
                <a:solidFill>
                  <a:srgbClr val="222222"/>
                </a:solidFill>
                <a:highlight>
                  <a:srgbClr val="FFFFFF"/>
                </a:highlight>
              </a:rPr>
              <a:t>4. </a:t>
            </a:r>
            <a:r>
              <a:rPr lang="en" sz="1900">
                <a:solidFill>
                  <a:srgbClr val="0E101A"/>
                </a:solidFill>
                <a:latin typeface="Times New Roman"/>
                <a:ea typeface="Times New Roman"/>
                <a:cs typeface="Times New Roman"/>
                <a:sym typeface="Times New Roman"/>
              </a:rPr>
              <a:t>study to find the impact of crime statistics on property prices in a neighborhood.</a:t>
            </a:r>
            <a:endParaRPr sz="1900">
              <a:solidFill>
                <a:srgbClr val="0E101A"/>
              </a:solidFill>
              <a:latin typeface="Times New Roman"/>
              <a:ea typeface="Times New Roman"/>
              <a:cs typeface="Times New Roman"/>
              <a:sym typeface="Times New Roman"/>
            </a:endParaRPr>
          </a:p>
          <a:p>
            <a:pPr indent="0" lvl="0" marL="0" rtl="0" algn="l">
              <a:spcBef>
                <a:spcPts val="0"/>
              </a:spcBef>
              <a:spcAft>
                <a:spcPts val="0"/>
              </a:spcAft>
              <a:buNone/>
            </a:pPr>
            <a:r>
              <a:t/>
            </a:r>
            <a:endParaRPr sz="1900">
              <a:solidFill>
                <a:srgbClr val="0E101A"/>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EB Garamond"/>
              <a:ea typeface="EB Garamond"/>
              <a:cs typeface="EB Garamond"/>
              <a:sym typeface="EB Garamond"/>
            </a:endParaRPr>
          </a:p>
          <a:p>
            <a:pPr indent="0" lvl="0" marL="0" rtl="0" algn="l">
              <a:spcBef>
                <a:spcPts val="0"/>
              </a:spcBef>
              <a:spcAft>
                <a:spcPts val="0"/>
              </a:spcAft>
              <a:buNone/>
            </a:pPr>
            <a:r>
              <a:t/>
            </a:r>
            <a:endParaRPr sz="1200">
              <a:solidFill>
                <a:srgbClr val="0E101A"/>
              </a:solidFill>
              <a:latin typeface="Times New Roman"/>
              <a:ea typeface="Times New Roman"/>
              <a:cs typeface="Times New Roman"/>
              <a:sym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a1bf7c11c2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a1bf7c11c2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Coming to the hardware and software tools used in the project, here is a overview</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used hardware such as google colab’s server and personal computers to perform all teh coding, collaborative activities , and used pc to run any code with a higher 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software tools we used a </a:t>
            </a:r>
            <a:r>
              <a:rPr lang="en"/>
              <a:t>different</a:t>
            </a:r>
            <a:r>
              <a:rPr lang="en"/>
              <a:t> kind sof python packages to perform data collection, preparation, cleaning transformation and model development related as well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coming to other tools used we have used the google workspace , zoom for meeting jira and draw.io to do wbs and project management and finally used grammarly premium for report writing.</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a1bf7c11c2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a1bf7c11c2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a0885f8dd6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a0885f8dd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title" type="title">
  <p:cSld name="TITLE">
    <p:bg>
      <p:bgPr>
        <a:solidFill>
          <a:srgbClr val="FFFFFF"/>
        </a:solidFill>
      </p:bgPr>
    </p:bg>
    <p:spTree>
      <p:nvGrpSpPr>
        <p:cNvPr id="8" name="Shape 8"/>
        <p:cNvGrpSpPr/>
        <p:nvPr/>
      </p:nvGrpSpPr>
      <p:grpSpPr>
        <a:xfrm>
          <a:off x="0" y="0"/>
          <a:ext cx="0" cy="0"/>
          <a:chOff x="0" y="0"/>
          <a:chExt cx="0" cy="0"/>
        </a:xfrm>
      </p:grpSpPr>
      <p:sp>
        <p:nvSpPr>
          <p:cNvPr id="9" name="Google Shape;9;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3" name="Google Shape;13;p2"/>
          <p:cNvSpPr txBox="1"/>
          <p:nvPr>
            <p:ph type="ctrTitle"/>
          </p:nvPr>
        </p:nvSpPr>
        <p:spPr>
          <a:xfrm flipH="1">
            <a:off x="623625" y="2236500"/>
            <a:ext cx="3576900" cy="6705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Font typeface="Montserrat ExtraBold"/>
              <a:buNone/>
              <a:defRPr sz="3600">
                <a:latin typeface="Montserrat ExtraBold"/>
                <a:ea typeface="Montserrat ExtraBold"/>
                <a:cs typeface="Montserrat ExtraBold"/>
                <a:sym typeface="Montserrat ExtraBold"/>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flipH="1">
            <a:off x="623500" y="3116767"/>
            <a:ext cx="36291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EB Garamond"/>
              <a:buNone/>
              <a:defRPr sz="1400">
                <a:latin typeface="EB Garamond"/>
                <a:ea typeface="EB Garamond"/>
                <a:cs typeface="EB Garamond"/>
                <a:sym typeface="EB Garamond"/>
              </a:defRPr>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15" name="Google Shape;15;p2"/>
          <p:cNvSpPr/>
          <p:nvPr/>
        </p:nvSpPr>
        <p:spPr>
          <a:xfrm>
            <a:off x="4099510" y="-10302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8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0">
    <p:spTree>
      <p:nvGrpSpPr>
        <p:cNvPr id="80" name="Shape 80"/>
        <p:cNvGrpSpPr/>
        <p:nvPr/>
      </p:nvGrpSpPr>
      <p:grpSpPr>
        <a:xfrm>
          <a:off x="0" y="0"/>
          <a:ext cx="0" cy="0"/>
          <a:chOff x="0" y="0"/>
          <a:chExt cx="0" cy="0"/>
        </a:xfrm>
      </p:grpSpPr>
      <p:sp>
        <p:nvSpPr>
          <p:cNvPr id="81" name="Google Shape;81;p11"/>
          <p:cNvSpPr/>
          <p:nvPr/>
        </p:nvSpPr>
        <p:spPr>
          <a:xfrm rot="466977">
            <a:off x="4431599" y="-984378"/>
            <a:ext cx="5995900" cy="6457590"/>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66AAA2">
              <a:alpha val="15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1"/>
          <p:cNvSpPr txBox="1"/>
          <p:nvPr>
            <p:ph idx="1" type="body"/>
          </p:nvPr>
        </p:nvSpPr>
        <p:spPr>
          <a:xfrm>
            <a:off x="642050" y="1220400"/>
            <a:ext cx="5308200" cy="14760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000000"/>
              </a:buClr>
              <a:buSzPts val="1200"/>
              <a:buChar char="●"/>
              <a:defRPr>
                <a:solidFill>
                  <a:srgbClr val="000000"/>
                </a:solidFill>
              </a:defRPr>
            </a:lvl1pPr>
            <a:lvl2pPr indent="-304800" lvl="1" marL="914400" rtl="0">
              <a:spcBef>
                <a:spcPts val="1600"/>
              </a:spcBef>
              <a:spcAft>
                <a:spcPts val="0"/>
              </a:spcAft>
              <a:buClr>
                <a:srgbClr val="000000"/>
              </a:buClr>
              <a:buSzPts val="1200"/>
              <a:buChar char="○"/>
              <a:defRPr>
                <a:solidFill>
                  <a:srgbClr val="000000"/>
                </a:solidFill>
              </a:defRPr>
            </a:lvl2pPr>
            <a:lvl3pPr indent="-304800" lvl="2" marL="1371600" rtl="0">
              <a:spcBef>
                <a:spcPts val="1600"/>
              </a:spcBef>
              <a:spcAft>
                <a:spcPts val="0"/>
              </a:spcAft>
              <a:buClr>
                <a:srgbClr val="000000"/>
              </a:buClr>
              <a:buSzPts val="1200"/>
              <a:buChar char="■"/>
              <a:defRPr>
                <a:solidFill>
                  <a:srgbClr val="000000"/>
                </a:solidFill>
              </a:defRPr>
            </a:lvl3pPr>
            <a:lvl4pPr indent="-304800" lvl="3" marL="1828800" rtl="0">
              <a:spcBef>
                <a:spcPts val="1600"/>
              </a:spcBef>
              <a:spcAft>
                <a:spcPts val="0"/>
              </a:spcAft>
              <a:buClr>
                <a:srgbClr val="000000"/>
              </a:buClr>
              <a:buSzPts val="1200"/>
              <a:buChar char="●"/>
              <a:defRPr>
                <a:solidFill>
                  <a:srgbClr val="000000"/>
                </a:solidFill>
              </a:defRPr>
            </a:lvl4pPr>
            <a:lvl5pPr indent="-304800" lvl="4" marL="2286000" rtl="0">
              <a:spcBef>
                <a:spcPts val="1600"/>
              </a:spcBef>
              <a:spcAft>
                <a:spcPts val="0"/>
              </a:spcAft>
              <a:buClr>
                <a:srgbClr val="000000"/>
              </a:buClr>
              <a:buSzPts val="1200"/>
              <a:buChar char="○"/>
              <a:defRPr>
                <a:solidFill>
                  <a:srgbClr val="000000"/>
                </a:solidFill>
              </a:defRPr>
            </a:lvl5pPr>
            <a:lvl6pPr indent="-304800" lvl="5" marL="2743200" rtl="0">
              <a:spcBef>
                <a:spcPts val="1600"/>
              </a:spcBef>
              <a:spcAft>
                <a:spcPts val="0"/>
              </a:spcAft>
              <a:buClr>
                <a:srgbClr val="000000"/>
              </a:buClr>
              <a:buSzPts val="1200"/>
              <a:buChar char="■"/>
              <a:defRPr>
                <a:solidFill>
                  <a:srgbClr val="000000"/>
                </a:solidFill>
              </a:defRPr>
            </a:lvl6pPr>
            <a:lvl7pPr indent="-304800" lvl="6" marL="3200400" rtl="0">
              <a:spcBef>
                <a:spcPts val="1600"/>
              </a:spcBef>
              <a:spcAft>
                <a:spcPts val="0"/>
              </a:spcAft>
              <a:buClr>
                <a:srgbClr val="000000"/>
              </a:buClr>
              <a:buSzPts val="1200"/>
              <a:buChar char="●"/>
              <a:defRPr>
                <a:solidFill>
                  <a:srgbClr val="000000"/>
                </a:solidFill>
              </a:defRPr>
            </a:lvl7pPr>
            <a:lvl8pPr indent="-304800" lvl="7" marL="3657600" rtl="0">
              <a:spcBef>
                <a:spcPts val="1600"/>
              </a:spcBef>
              <a:spcAft>
                <a:spcPts val="0"/>
              </a:spcAft>
              <a:buClr>
                <a:srgbClr val="000000"/>
              </a:buClr>
              <a:buSzPts val="1200"/>
              <a:buChar char="○"/>
              <a:defRPr>
                <a:solidFill>
                  <a:srgbClr val="000000"/>
                </a:solidFill>
              </a:defRPr>
            </a:lvl8pPr>
            <a:lvl9pPr indent="-304800" lvl="8" marL="4114800" rtl="0">
              <a:spcBef>
                <a:spcPts val="1600"/>
              </a:spcBef>
              <a:spcAft>
                <a:spcPts val="1600"/>
              </a:spcAft>
              <a:buClr>
                <a:srgbClr val="000000"/>
              </a:buClr>
              <a:buSzPts val="1200"/>
              <a:buChar char="■"/>
              <a:defRPr>
                <a:solidFill>
                  <a:srgbClr val="000000"/>
                </a:solidFill>
              </a:defRPr>
            </a:lvl9pPr>
          </a:lstStyle>
          <a:p/>
        </p:txBody>
      </p:sp>
      <p:sp>
        <p:nvSpPr>
          <p:cNvPr id="83" name="Google Shape;83;p11"/>
          <p:cNvSpPr txBox="1"/>
          <p:nvPr>
            <p:ph type="title"/>
          </p:nvPr>
        </p:nvSpPr>
        <p:spPr>
          <a:xfrm>
            <a:off x="4722997" y="1262675"/>
            <a:ext cx="3808200" cy="896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Clr>
                <a:srgbClr val="000000"/>
              </a:buClr>
              <a:buSzPts val="2800"/>
              <a:buNone/>
              <a:defRPr>
                <a:solidFill>
                  <a:srgbClr val="000000"/>
                </a:solidFill>
              </a:defRPr>
            </a:lvl2pPr>
            <a:lvl3pPr lvl="2" rtl="0" algn="r">
              <a:spcBef>
                <a:spcPts val="0"/>
              </a:spcBef>
              <a:spcAft>
                <a:spcPts val="0"/>
              </a:spcAft>
              <a:buClr>
                <a:srgbClr val="000000"/>
              </a:buClr>
              <a:buSzPts val="2800"/>
              <a:buNone/>
              <a:defRPr>
                <a:solidFill>
                  <a:srgbClr val="000000"/>
                </a:solidFill>
              </a:defRPr>
            </a:lvl3pPr>
            <a:lvl4pPr lvl="3" rtl="0" algn="r">
              <a:spcBef>
                <a:spcPts val="0"/>
              </a:spcBef>
              <a:spcAft>
                <a:spcPts val="0"/>
              </a:spcAft>
              <a:buClr>
                <a:srgbClr val="000000"/>
              </a:buClr>
              <a:buSzPts val="2800"/>
              <a:buNone/>
              <a:defRPr>
                <a:solidFill>
                  <a:srgbClr val="000000"/>
                </a:solidFill>
              </a:defRPr>
            </a:lvl4pPr>
            <a:lvl5pPr lvl="4" rtl="0" algn="r">
              <a:spcBef>
                <a:spcPts val="0"/>
              </a:spcBef>
              <a:spcAft>
                <a:spcPts val="0"/>
              </a:spcAft>
              <a:buClr>
                <a:srgbClr val="000000"/>
              </a:buClr>
              <a:buSzPts val="2800"/>
              <a:buNone/>
              <a:defRPr>
                <a:solidFill>
                  <a:srgbClr val="000000"/>
                </a:solidFill>
              </a:defRPr>
            </a:lvl5pPr>
            <a:lvl6pPr lvl="5" rtl="0" algn="r">
              <a:spcBef>
                <a:spcPts val="0"/>
              </a:spcBef>
              <a:spcAft>
                <a:spcPts val="0"/>
              </a:spcAft>
              <a:buClr>
                <a:srgbClr val="000000"/>
              </a:buClr>
              <a:buSzPts val="2800"/>
              <a:buNone/>
              <a:defRPr>
                <a:solidFill>
                  <a:srgbClr val="000000"/>
                </a:solidFill>
              </a:defRPr>
            </a:lvl6pPr>
            <a:lvl7pPr lvl="6" rtl="0" algn="r">
              <a:spcBef>
                <a:spcPts val="0"/>
              </a:spcBef>
              <a:spcAft>
                <a:spcPts val="0"/>
              </a:spcAft>
              <a:buClr>
                <a:srgbClr val="000000"/>
              </a:buClr>
              <a:buSzPts val="2800"/>
              <a:buNone/>
              <a:defRPr>
                <a:solidFill>
                  <a:srgbClr val="000000"/>
                </a:solidFill>
              </a:defRPr>
            </a:lvl7pPr>
            <a:lvl8pPr lvl="7" rtl="0" algn="r">
              <a:spcBef>
                <a:spcPts val="0"/>
              </a:spcBef>
              <a:spcAft>
                <a:spcPts val="0"/>
              </a:spcAft>
              <a:buClr>
                <a:srgbClr val="000000"/>
              </a:buClr>
              <a:buSzPts val="2800"/>
              <a:buNone/>
              <a:defRPr>
                <a:solidFill>
                  <a:srgbClr val="000000"/>
                </a:solidFill>
              </a:defRPr>
            </a:lvl8pPr>
            <a:lvl9pPr lvl="8" rtl="0" algn="r">
              <a:spcBef>
                <a:spcPts val="0"/>
              </a:spcBef>
              <a:spcAft>
                <a:spcPts val="0"/>
              </a:spcAft>
              <a:buClr>
                <a:srgbClr val="000000"/>
              </a:buClr>
              <a:buSzPts val="2800"/>
              <a:buNone/>
              <a:defRPr>
                <a:solidFill>
                  <a:srgbClr val="000000"/>
                </a:solidFill>
              </a:defRPr>
            </a:lvl9pPr>
          </a:lstStyle>
          <a:p/>
        </p:txBody>
      </p:sp>
      <p:sp>
        <p:nvSpPr>
          <p:cNvPr id="84" name="Google Shape;84;p11"/>
          <p:cNvSpPr txBox="1"/>
          <p:nvPr>
            <p:ph idx="2" type="subTitle"/>
          </p:nvPr>
        </p:nvSpPr>
        <p:spPr>
          <a:xfrm>
            <a:off x="562250" y="914850"/>
            <a:ext cx="2843700" cy="393600"/>
          </a:xfrm>
          <a:prstGeom prst="rect">
            <a:avLst/>
          </a:prstGeom>
        </p:spPr>
        <p:txBody>
          <a:bodyPr anchorCtr="0" anchor="t" bIns="91425" lIns="91425" spcFirstLastPara="1" rIns="91425" wrap="square" tIns="91425">
            <a:noAutofit/>
          </a:bodyPr>
          <a:lstStyle>
            <a:lvl1pPr lvl="0">
              <a:spcBef>
                <a:spcPts val="0"/>
              </a:spcBef>
              <a:spcAft>
                <a:spcPts val="0"/>
              </a:spcAft>
              <a:buNone/>
              <a:defRPr>
                <a:latin typeface="Montserrat ExtraBold"/>
                <a:ea typeface="Montserrat ExtraBold"/>
                <a:cs typeface="Montserrat ExtraBold"/>
                <a:sym typeface="Montserrat ExtraBold"/>
              </a:defRPr>
            </a:lvl1pPr>
            <a:lvl2pPr lvl="1">
              <a:spcBef>
                <a:spcPts val="1600"/>
              </a:spcBef>
              <a:spcAft>
                <a:spcPts val="0"/>
              </a:spcAft>
              <a:buNone/>
              <a:defRPr b="1">
                <a:solidFill>
                  <a:srgbClr val="000000"/>
                </a:solidFill>
                <a:latin typeface="Oswald"/>
                <a:ea typeface="Oswald"/>
                <a:cs typeface="Oswald"/>
                <a:sym typeface="Oswald"/>
              </a:defRPr>
            </a:lvl2pPr>
            <a:lvl3pPr lvl="2">
              <a:spcBef>
                <a:spcPts val="1600"/>
              </a:spcBef>
              <a:spcAft>
                <a:spcPts val="0"/>
              </a:spcAft>
              <a:buNone/>
              <a:defRPr b="1">
                <a:solidFill>
                  <a:srgbClr val="000000"/>
                </a:solidFill>
                <a:latin typeface="Oswald"/>
                <a:ea typeface="Oswald"/>
                <a:cs typeface="Oswald"/>
                <a:sym typeface="Oswald"/>
              </a:defRPr>
            </a:lvl3pPr>
            <a:lvl4pPr lvl="3">
              <a:spcBef>
                <a:spcPts val="1600"/>
              </a:spcBef>
              <a:spcAft>
                <a:spcPts val="0"/>
              </a:spcAft>
              <a:buNone/>
              <a:defRPr b="1">
                <a:solidFill>
                  <a:srgbClr val="000000"/>
                </a:solidFill>
                <a:latin typeface="Oswald"/>
                <a:ea typeface="Oswald"/>
                <a:cs typeface="Oswald"/>
                <a:sym typeface="Oswald"/>
              </a:defRPr>
            </a:lvl4pPr>
            <a:lvl5pPr lvl="4">
              <a:spcBef>
                <a:spcPts val="1600"/>
              </a:spcBef>
              <a:spcAft>
                <a:spcPts val="0"/>
              </a:spcAft>
              <a:buNone/>
              <a:defRPr b="1">
                <a:solidFill>
                  <a:srgbClr val="000000"/>
                </a:solidFill>
                <a:latin typeface="Oswald"/>
                <a:ea typeface="Oswald"/>
                <a:cs typeface="Oswald"/>
                <a:sym typeface="Oswald"/>
              </a:defRPr>
            </a:lvl5pPr>
            <a:lvl6pPr lvl="5">
              <a:spcBef>
                <a:spcPts val="1600"/>
              </a:spcBef>
              <a:spcAft>
                <a:spcPts val="0"/>
              </a:spcAft>
              <a:buNone/>
              <a:defRPr b="1">
                <a:solidFill>
                  <a:srgbClr val="000000"/>
                </a:solidFill>
                <a:latin typeface="Oswald"/>
                <a:ea typeface="Oswald"/>
                <a:cs typeface="Oswald"/>
                <a:sym typeface="Oswald"/>
              </a:defRPr>
            </a:lvl6pPr>
            <a:lvl7pPr lvl="6">
              <a:spcBef>
                <a:spcPts val="1600"/>
              </a:spcBef>
              <a:spcAft>
                <a:spcPts val="0"/>
              </a:spcAft>
              <a:buNone/>
              <a:defRPr b="1">
                <a:solidFill>
                  <a:srgbClr val="000000"/>
                </a:solidFill>
                <a:latin typeface="Oswald"/>
                <a:ea typeface="Oswald"/>
                <a:cs typeface="Oswald"/>
                <a:sym typeface="Oswald"/>
              </a:defRPr>
            </a:lvl7pPr>
            <a:lvl8pPr lvl="7">
              <a:spcBef>
                <a:spcPts val="1600"/>
              </a:spcBef>
              <a:spcAft>
                <a:spcPts val="0"/>
              </a:spcAft>
              <a:buNone/>
              <a:defRPr b="1">
                <a:solidFill>
                  <a:srgbClr val="000000"/>
                </a:solidFill>
                <a:latin typeface="Oswald"/>
                <a:ea typeface="Oswald"/>
                <a:cs typeface="Oswald"/>
                <a:sym typeface="Oswald"/>
              </a:defRPr>
            </a:lvl8pPr>
            <a:lvl9pPr lvl="8">
              <a:spcBef>
                <a:spcPts val="1600"/>
              </a:spcBef>
              <a:spcAft>
                <a:spcPts val="1600"/>
              </a:spcAft>
              <a:buNone/>
              <a:defRPr b="1">
                <a:solidFill>
                  <a:srgbClr val="000000"/>
                </a:solidFill>
                <a:latin typeface="Oswald"/>
                <a:ea typeface="Oswald"/>
                <a:cs typeface="Oswald"/>
                <a:sym typeface="Oswald"/>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_1">
    <p:bg>
      <p:bgPr>
        <a:solidFill>
          <a:srgbClr val="FFFFFF"/>
        </a:solidFill>
      </p:bgPr>
    </p:bg>
    <p:spTree>
      <p:nvGrpSpPr>
        <p:cNvPr id="16" name="Shape 16"/>
        <p:cNvGrpSpPr/>
        <p:nvPr/>
      </p:nvGrpSpPr>
      <p:grpSpPr>
        <a:xfrm>
          <a:off x="0" y="0"/>
          <a:ext cx="0" cy="0"/>
          <a:chOff x="0" y="0"/>
          <a:chExt cx="0" cy="0"/>
        </a:xfrm>
      </p:grpSpPr>
      <p:sp>
        <p:nvSpPr>
          <p:cNvPr id="17" name="Google Shape;17;p3"/>
          <p:cNvSpPr txBox="1"/>
          <p:nvPr>
            <p:ph type="ctrTitle"/>
          </p:nvPr>
        </p:nvSpPr>
        <p:spPr>
          <a:xfrm>
            <a:off x="3414640"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18" name="Google Shape;18;p3"/>
          <p:cNvSpPr txBox="1"/>
          <p:nvPr>
            <p:ph idx="1" type="subTitle"/>
          </p:nvPr>
        </p:nvSpPr>
        <p:spPr>
          <a:xfrm>
            <a:off x="362274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 name="Google Shape;19;p3"/>
          <p:cNvSpPr txBox="1"/>
          <p:nvPr>
            <p:ph hasCustomPrompt="1" idx="2" type="title"/>
          </p:nvPr>
        </p:nvSpPr>
        <p:spPr>
          <a:xfrm>
            <a:off x="369910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p:nvPr>
            <p:ph idx="3" type="ctrTitle"/>
          </p:nvPr>
        </p:nvSpPr>
        <p:spPr>
          <a:xfrm>
            <a:off x="3414853"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1" name="Google Shape;21;p3"/>
          <p:cNvSpPr txBox="1"/>
          <p:nvPr>
            <p:ph idx="4" type="subTitle"/>
          </p:nvPr>
        </p:nvSpPr>
        <p:spPr>
          <a:xfrm>
            <a:off x="358764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2" name="Google Shape;22;p3"/>
          <p:cNvSpPr txBox="1"/>
          <p:nvPr>
            <p:ph hasCustomPrompt="1" idx="5" type="title"/>
          </p:nvPr>
        </p:nvSpPr>
        <p:spPr>
          <a:xfrm>
            <a:off x="369910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p:nvPr>
            <p:ph idx="6" type="ctrTitle"/>
          </p:nvPr>
        </p:nvSpPr>
        <p:spPr>
          <a:xfrm>
            <a:off x="5582025" y="1853313"/>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4" name="Google Shape;24;p3"/>
          <p:cNvSpPr txBox="1"/>
          <p:nvPr>
            <p:ph idx="7" type="subTitle"/>
          </p:nvPr>
        </p:nvSpPr>
        <p:spPr>
          <a:xfrm>
            <a:off x="5789900"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 name="Google Shape;25;p3"/>
          <p:cNvSpPr txBox="1"/>
          <p:nvPr>
            <p:ph hasCustomPrompt="1" idx="8" type="title"/>
          </p:nvPr>
        </p:nvSpPr>
        <p:spPr>
          <a:xfrm>
            <a:off x="5866262"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26" name="Google Shape;26;p3"/>
          <p:cNvSpPr txBox="1"/>
          <p:nvPr>
            <p:ph idx="9" type="ctrTitle"/>
          </p:nvPr>
        </p:nvSpPr>
        <p:spPr>
          <a:xfrm>
            <a:off x="558198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27" name="Google Shape;27;p3"/>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ph idx="13" type="subTitle"/>
          </p:nvPr>
        </p:nvSpPr>
        <p:spPr>
          <a:xfrm>
            <a:off x="5754800"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9" name="Google Shape;29;p3"/>
          <p:cNvSpPr txBox="1"/>
          <p:nvPr>
            <p:ph hasCustomPrompt="1" idx="14" type="title"/>
          </p:nvPr>
        </p:nvSpPr>
        <p:spPr>
          <a:xfrm>
            <a:off x="5866262"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31" name="Google Shape;31;p3"/>
          <p:cNvSpPr txBox="1"/>
          <p:nvPr>
            <p:ph idx="16" type="ctrTitle"/>
          </p:nvPr>
        </p:nvSpPr>
        <p:spPr>
          <a:xfrm>
            <a:off x="1226125" y="1853313"/>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2" name="Google Shape;32;p3"/>
          <p:cNvSpPr txBox="1"/>
          <p:nvPr>
            <p:ph idx="17" type="subTitle"/>
          </p:nvPr>
        </p:nvSpPr>
        <p:spPr>
          <a:xfrm>
            <a:off x="1469325" y="2314760"/>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3" name="Google Shape;33;p3"/>
          <p:cNvSpPr txBox="1"/>
          <p:nvPr>
            <p:ph hasCustomPrompt="1" idx="18" type="title"/>
          </p:nvPr>
        </p:nvSpPr>
        <p:spPr>
          <a:xfrm>
            <a:off x="1545687" y="1565141"/>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3"/>
          <p:cNvSpPr txBox="1"/>
          <p:nvPr>
            <p:ph idx="19" type="ctrTitle"/>
          </p:nvPr>
        </p:nvSpPr>
        <p:spPr>
          <a:xfrm>
            <a:off x="1261437" y="3359411"/>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200"/>
              <a:buNone/>
              <a:defRPr sz="1200"/>
            </a:lvl2pPr>
            <a:lvl3pPr lvl="2" rtl="0" algn="ctr">
              <a:spcBef>
                <a:spcPts val="0"/>
              </a:spcBef>
              <a:spcAft>
                <a:spcPts val="0"/>
              </a:spcAft>
              <a:buSzPts val="1200"/>
              <a:buNone/>
              <a:defRPr sz="1200"/>
            </a:lvl3pPr>
            <a:lvl4pPr lvl="3" rtl="0" algn="ctr">
              <a:spcBef>
                <a:spcPts val="0"/>
              </a:spcBef>
              <a:spcAft>
                <a:spcPts val="0"/>
              </a:spcAft>
              <a:buSzPts val="1200"/>
              <a:buNone/>
              <a:defRPr sz="1200"/>
            </a:lvl4pPr>
            <a:lvl5pPr lvl="4" rtl="0" algn="ctr">
              <a:spcBef>
                <a:spcPts val="0"/>
              </a:spcBef>
              <a:spcAft>
                <a:spcPts val="0"/>
              </a:spcAft>
              <a:buSzPts val="1200"/>
              <a:buNone/>
              <a:defRPr sz="1200"/>
            </a:lvl5pPr>
            <a:lvl6pPr lvl="5" rtl="0" algn="ctr">
              <a:spcBef>
                <a:spcPts val="0"/>
              </a:spcBef>
              <a:spcAft>
                <a:spcPts val="0"/>
              </a:spcAft>
              <a:buSzPts val="1200"/>
              <a:buNone/>
              <a:defRPr sz="1200"/>
            </a:lvl6pPr>
            <a:lvl7pPr lvl="6" rtl="0" algn="ctr">
              <a:spcBef>
                <a:spcPts val="0"/>
              </a:spcBef>
              <a:spcAft>
                <a:spcPts val="0"/>
              </a:spcAft>
              <a:buSzPts val="1200"/>
              <a:buNone/>
              <a:defRPr sz="1200"/>
            </a:lvl7pPr>
            <a:lvl8pPr lvl="7" rtl="0" algn="ctr">
              <a:spcBef>
                <a:spcPts val="0"/>
              </a:spcBef>
              <a:spcAft>
                <a:spcPts val="0"/>
              </a:spcAft>
              <a:buSzPts val="1200"/>
              <a:buNone/>
              <a:defRPr sz="1200"/>
            </a:lvl8pPr>
            <a:lvl9pPr lvl="8" rtl="0" algn="ctr">
              <a:spcBef>
                <a:spcPts val="0"/>
              </a:spcBef>
              <a:spcAft>
                <a:spcPts val="0"/>
              </a:spcAft>
              <a:buSzPts val="1200"/>
              <a:buNone/>
              <a:defRPr sz="1200"/>
            </a:lvl9pPr>
          </a:lstStyle>
          <a:p/>
        </p:txBody>
      </p:sp>
      <p:sp>
        <p:nvSpPr>
          <p:cNvPr id="35" name="Google Shape;35;p3"/>
          <p:cNvSpPr txBox="1"/>
          <p:nvPr>
            <p:ph idx="20" type="subTitle"/>
          </p:nvPr>
        </p:nvSpPr>
        <p:spPr>
          <a:xfrm>
            <a:off x="1434225" y="3820858"/>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6" name="Google Shape;36;p3"/>
          <p:cNvSpPr txBox="1"/>
          <p:nvPr>
            <p:ph hasCustomPrompt="1" idx="21" type="title"/>
          </p:nvPr>
        </p:nvSpPr>
        <p:spPr>
          <a:xfrm>
            <a:off x="1545687" y="3091842"/>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37" name="Google Shape;37;p3"/>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CUSTOM_7">
    <p:spTree>
      <p:nvGrpSpPr>
        <p:cNvPr id="39" name="Shape 39"/>
        <p:cNvGrpSpPr/>
        <p:nvPr/>
      </p:nvGrpSpPr>
      <p:grpSpPr>
        <a:xfrm>
          <a:off x="0" y="0"/>
          <a:ext cx="0" cy="0"/>
          <a:chOff x="0" y="0"/>
          <a:chExt cx="0" cy="0"/>
        </a:xfrm>
      </p:grpSpPr>
      <p:sp>
        <p:nvSpPr>
          <p:cNvPr id="40" name="Google Shape;40;p4"/>
          <p:cNvSpPr/>
          <p:nvPr/>
        </p:nvSpPr>
        <p:spPr>
          <a:xfrm rot="-5400000">
            <a:off x="-101015" y="-226845"/>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9AD7D2">
              <a:alpha val="120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txBox="1"/>
          <p:nvPr>
            <p:ph type="ctrTitle"/>
          </p:nvPr>
        </p:nvSpPr>
        <p:spPr>
          <a:xfrm>
            <a:off x="831200" y="376498"/>
            <a:ext cx="3867300" cy="20541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42" name="Google Shape;42;p4"/>
          <p:cNvSpPr txBox="1"/>
          <p:nvPr>
            <p:ph idx="1" type="subTitle"/>
          </p:nvPr>
        </p:nvSpPr>
        <p:spPr>
          <a:xfrm>
            <a:off x="831200" y="2314225"/>
            <a:ext cx="4224900" cy="1784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43" name="Shape 43"/>
        <p:cNvGrpSpPr/>
        <p:nvPr/>
      </p:nvGrpSpPr>
      <p:grpSpPr>
        <a:xfrm>
          <a:off x="0" y="0"/>
          <a:ext cx="0" cy="0"/>
          <a:chOff x="0" y="0"/>
          <a:chExt cx="0" cy="0"/>
        </a:xfrm>
      </p:grpSpPr>
      <p:sp>
        <p:nvSpPr>
          <p:cNvPr id="44" name="Google Shape;44;p5"/>
          <p:cNvSpPr/>
          <p:nvPr/>
        </p:nvSpPr>
        <p:spPr>
          <a:xfrm>
            <a:off x="3356560" y="-236370"/>
            <a:ext cx="5995571" cy="6199231"/>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F2CC">
              <a:alpha val="3279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ph idx="1" type="subTitle"/>
          </p:nvPr>
        </p:nvSpPr>
        <p:spPr>
          <a:xfrm>
            <a:off x="2286775" y="1780575"/>
            <a:ext cx="4717500" cy="6318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46" name="Google Shape;46;p5"/>
          <p:cNvSpPr txBox="1"/>
          <p:nvPr>
            <p:ph type="ctrTitle"/>
          </p:nvPr>
        </p:nvSpPr>
        <p:spPr>
          <a:xfrm>
            <a:off x="3099175" y="2412374"/>
            <a:ext cx="3092700" cy="540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
  <p:cSld name="CUSTOM_12">
    <p:spTree>
      <p:nvGrpSpPr>
        <p:cNvPr id="47" name="Shape 47"/>
        <p:cNvGrpSpPr/>
        <p:nvPr/>
      </p:nvGrpSpPr>
      <p:grpSpPr>
        <a:xfrm>
          <a:off x="0" y="0"/>
          <a:ext cx="0" cy="0"/>
          <a:chOff x="0" y="0"/>
          <a:chExt cx="0" cy="0"/>
        </a:xfrm>
      </p:grpSpPr>
      <p:sp>
        <p:nvSpPr>
          <p:cNvPr id="48" name="Google Shape;48;p6"/>
          <p:cNvSpPr txBox="1"/>
          <p:nvPr>
            <p:ph type="ctrTitle"/>
          </p:nvPr>
        </p:nvSpPr>
        <p:spPr>
          <a:xfrm>
            <a:off x="8584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9" name="Google Shape;49;p6"/>
          <p:cNvSpPr txBox="1"/>
          <p:nvPr>
            <p:ph idx="1" type="subTitle"/>
          </p:nvPr>
        </p:nvSpPr>
        <p:spPr>
          <a:xfrm>
            <a:off x="10195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0" name="Google Shape;50;p6"/>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6"/>
          <p:cNvSpPr txBox="1"/>
          <p:nvPr>
            <p:ph idx="2"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52" name="Google Shape;52;p6"/>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6"/>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ph idx="3" type="subTitle"/>
          </p:nvPr>
        </p:nvSpPr>
        <p:spPr>
          <a:xfrm>
            <a:off x="5934474" y="295510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5" name="Google Shape;55;p6"/>
          <p:cNvSpPr txBox="1"/>
          <p:nvPr>
            <p:ph idx="4" type="ctrTitle"/>
          </p:nvPr>
        </p:nvSpPr>
        <p:spPr>
          <a:xfrm>
            <a:off x="5773375" y="273495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6" name="Google Shape;56;p6"/>
          <p:cNvSpPr txBox="1"/>
          <p:nvPr>
            <p:ph idx="5" type="subTitle"/>
          </p:nvPr>
        </p:nvSpPr>
        <p:spPr>
          <a:xfrm>
            <a:off x="3452999" y="2052750"/>
            <a:ext cx="22380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57" name="Google Shape;57;p6"/>
          <p:cNvSpPr txBox="1"/>
          <p:nvPr>
            <p:ph idx="6" type="ctrTitle"/>
          </p:nvPr>
        </p:nvSpPr>
        <p:spPr>
          <a:xfrm>
            <a:off x="3291900" y="1832600"/>
            <a:ext cx="25602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
              <a:buNone/>
              <a:defRPr sz="12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USTOM_6">
    <p:bg>
      <p:bgPr>
        <a:solidFill>
          <a:srgbClr val="FFFFFF"/>
        </a:solidFill>
      </p:bgPr>
    </p:bg>
    <p:spTree>
      <p:nvGrpSpPr>
        <p:cNvPr id="58" name="Shape 58"/>
        <p:cNvGrpSpPr/>
        <p:nvPr/>
      </p:nvGrpSpPr>
      <p:grpSpPr>
        <a:xfrm>
          <a:off x="0" y="0"/>
          <a:ext cx="0" cy="0"/>
          <a:chOff x="0" y="0"/>
          <a:chExt cx="0" cy="0"/>
        </a:xfrm>
      </p:grpSpPr>
      <p:sp>
        <p:nvSpPr>
          <p:cNvPr id="59" name="Google Shape;59;p7"/>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1" name="Google Shape;61;p7"/>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USTOM_6_2">
    <p:bg>
      <p:bgPr>
        <a:solidFill>
          <a:srgbClr val="FFFFFF"/>
        </a:solidFill>
      </p:bgPr>
    </p:bg>
    <p:spTree>
      <p:nvGrpSpPr>
        <p:cNvPr id="63" name="Shape 63"/>
        <p:cNvGrpSpPr/>
        <p:nvPr/>
      </p:nvGrpSpPr>
      <p:grpSpPr>
        <a:xfrm>
          <a:off x="0" y="0"/>
          <a:ext cx="0" cy="0"/>
          <a:chOff x="0" y="0"/>
          <a:chExt cx="0" cy="0"/>
        </a:xfrm>
      </p:grpSpPr>
      <p:sp>
        <p:nvSpPr>
          <p:cNvPr id="64" name="Google Shape;64;p8"/>
          <p:cNvSpPr/>
          <p:nvPr/>
        </p:nvSpPr>
        <p:spPr>
          <a:xfrm>
            <a:off x="2618169" y="-31835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FFE48D">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67" name="Google Shape;67;p8"/>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USTOM_6_2_1">
    <p:bg>
      <p:bgPr>
        <a:solidFill>
          <a:srgbClr val="FFFFFF"/>
        </a:solidFill>
      </p:bgPr>
    </p:bg>
    <p:spTree>
      <p:nvGrpSpPr>
        <p:cNvPr id="69" name="Shape 69"/>
        <p:cNvGrpSpPr/>
        <p:nvPr/>
      </p:nvGrpSpPr>
      <p:grpSpPr>
        <a:xfrm>
          <a:off x="0" y="0"/>
          <a:ext cx="0" cy="0"/>
          <a:chOff x="0" y="0"/>
          <a:chExt cx="0" cy="0"/>
        </a:xfrm>
      </p:grpSpPr>
      <p:sp>
        <p:nvSpPr>
          <p:cNvPr id="70" name="Google Shape;70;p9"/>
          <p:cNvSpPr/>
          <p:nvPr/>
        </p:nvSpPr>
        <p:spPr>
          <a:xfrm rot="5400000">
            <a:off x="3902197" y="260906"/>
            <a:ext cx="5602683" cy="6035175"/>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5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9"/>
          <p:cNvSpPr/>
          <p:nvPr/>
        </p:nvSpPr>
        <p:spPr>
          <a:xfrm>
            <a:off x="742950" y="710350"/>
            <a:ext cx="8686800" cy="279600"/>
          </a:xfrm>
          <a:prstGeom prst="rect">
            <a:avLst/>
          </a:pr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1200"/>
              <a:buNone/>
              <a:defRPr sz="1200">
                <a:solidFill>
                  <a:srgbClr val="FFFFFF"/>
                </a:solidFill>
              </a:defRPr>
            </a:lvl1pPr>
            <a:lvl2pPr lvl="1" rtl="0" algn="ctr">
              <a:spcBef>
                <a:spcPts val="0"/>
              </a:spcBef>
              <a:spcAft>
                <a:spcPts val="0"/>
              </a:spcAft>
              <a:buClr>
                <a:srgbClr val="000000"/>
              </a:buClr>
              <a:buSzPts val="1100"/>
              <a:buNone/>
              <a:defRPr sz="1100">
                <a:solidFill>
                  <a:srgbClr val="000000"/>
                </a:solidFill>
              </a:defRPr>
            </a:lvl2pPr>
            <a:lvl3pPr lvl="2" rtl="0" algn="ctr">
              <a:spcBef>
                <a:spcPts val="0"/>
              </a:spcBef>
              <a:spcAft>
                <a:spcPts val="0"/>
              </a:spcAft>
              <a:buClr>
                <a:srgbClr val="000000"/>
              </a:buClr>
              <a:buSzPts val="1100"/>
              <a:buNone/>
              <a:defRPr sz="1100">
                <a:solidFill>
                  <a:srgbClr val="000000"/>
                </a:solidFill>
              </a:defRPr>
            </a:lvl3pPr>
            <a:lvl4pPr lvl="3" rtl="0" algn="ctr">
              <a:spcBef>
                <a:spcPts val="0"/>
              </a:spcBef>
              <a:spcAft>
                <a:spcPts val="0"/>
              </a:spcAft>
              <a:buClr>
                <a:srgbClr val="000000"/>
              </a:buClr>
              <a:buSzPts val="1100"/>
              <a:buNone/>
              <a:defRPr sz="1100">
                <a:solidFill>
                  <a:srgbClr val="000000"/>
                </a:solidFill>
              </a:defRPr>
            </a:lvl4pPr>
            <a:lvl5pPr lvl="4" rtl="0" algn="ctr">
              <a:spcBef>
                <a:spcPts val="0"/>
              </a:spcBef>
              <a:spcAft>
                <a:spcPts val="0"/>
              </a:spcAft>
              <a:buClr>
                <a:srgbClr val="000000"/>
              </a:buClr>
              <a:buSzPts val="1100"/>
              <a:buNone/>
              <a:defRPr sz="1100">
                <a:solidFill>
                  <a:srgbClr val="000000"/>
                </a:solidFill>
              </a:defRPr>
            </a:lvl5pPr>
            <a:lvl6pPr lvl="5" rtl="0" algn="ctr">
              <a:spcBef>
                <a:spcPts val="0"/>
              </a:spcBef>
              <a:spcAft>
                <a:spcPts val="0"/>
              </a:spcAft>
              <a:buClr>
                <a:srgbClr val="000000"/>
              </a:buClr>
              <a:buSzPts val="1100"/>
              <a:buNone/>
              <a:defRPr sz="1100">
                <a:solidFill>
                  <a:srgbClr val="000000"/>
                </a:solidFill>
              </a:defRPr>
            </a:lvl6pPr>
            <a:lvl7pPr lvl="6" rtl="0" algn="ctr">
              <a:spcBef>
                <a:spcPts val="0"/>
              </a:spcBef>
              <a:spcAft>
                <a:spcPts val="0"/>
              </a:spcAft>
              <a:buClr>
                <a:srgbClr val="000000"/>
              </a:buClr>
              <a:buSzPts val="1100"/>
              <a:buNone/>
              <a:defRPr sz="1100">
                <a:solidFill>
                  <a:srgbClr val="000000"/>
                </a:solidFill>
              </a:defRPr>
            </a:lvl7pPr>
            <a:lvl8pPr lvl="7" rtl="0" algn="ctr">
              <a:spcBef>
                <a:spcPts val="0"/>
              </a:spcBef>
              <a:spcAft>
                <a:spcPts val="0"/>
              </a:spcAft>
              <a:buClr>
                <a:srgbClr val="000000"/>
              </a:buClr>
              <a:buSzPts val="1100"/>
              <a:buNone/>
              <a:defRPr sz="1100">
                <a:solidFill>
                  <a:srgbClr val="000000"/>
                </a:solidFill>
              </a:defRPr>
            </a:lvl8pPr>
            <a:lvl9pPr lvl="8" rtl="0" algn="ctr">
              <a:spcBef>
                <a:spcPts val="0"/>
              </a:spcBef>
              <a:spcAft>
                <a:spcPts val="0"/>
              </a:spcAft>
              <a:buClr>
                <a:srgbClr val="000000"/>
              </a:buClr>
              <a:buSzPts val="1100"/>
              <a:buNone/>
              <a:defRPr sz="1100">
                <a:solidFill>
                  <a:srgbClr val="000000"/>
                </a:solidFill>
              </a:defRPr>
            </a:lvl9pPr>
          </a:lstStyle>
          <a:p/>
        </p:txBody>
      </p:sp>
      <p:sp>
        <p:nvSpPr>
          <p:cNvPr id="73" name="Google Shape;73;p9"/>
          <p:cNvSpPr/>
          <p:nvPr/>
        </p:nvSpPr>
        <p:spPr>
          <a:xfrm>
            <a:off x="419100" y="732400"/>
            <a:ext cx="235500" cy="235500"/>
          </a:xfrm>
          <a:prstGeom prst="ellipse">
            <a:avLst/>
          </a:pr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p:nvPr/>
        </p:nvSpPr>
        <p:spPr>
          <a:xfrm>
            <a:off x="95250" y="732400"/>
            <a:ext cx="235500" cy="235500"/>
          </a:xfrm>
          <a:prstGeom prst="ellipse">
            <a:avLst/>
          </a:pr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_1">
    <p:bg>
      <p:bgPr>
        <a:solidFill>
          <a:srgbClr val="FFFFFF"/>
        </a:solidFill>
      </p:bgPr>
    </p:bg>
    <p:spTree>
      <p:nvGrpSpPr>
        <p:cNvPr id="75" name="Shape 75"/>
        <p:cNvGrpSpPr/>
        <p:nvPr/>
      </p:nvGrpSpPr>
      <p:grpSpPr>
        <a:xfrm>
          <a:off x="0" y="0"/>
          <a:ext cx="0" cy="0"/>
          <a:chOff x="0" y="0"/>
          <a:chExt cx="0" cy="0"/>
        </a:xfrm>
      </p:grpSpPr>
      <p:sp>
        <p:nvSpPr>
          <p:cNvPr id="76" name="Google Shape;76;p10"/>
          <p:cNvSpPr/>
          <p:nvPr/>
        </p:nvSpPr>
        <p:spPr>
          <a:xfrm rot="-5400000">
            <a:off x="126769" y="-375501"/>
            <a:ext cx="6811569" cy="7337207"/>
          </a:xfrm>
          <a:custGeom>
            <a:rect b="b" l="l" r="r" t="t"/>
            <a:pathLst>
              <a:path extrusionOk="0" h="208325" w="201481">
                <a:moveTo>
                  <a:pt x="11154" y="0"/>
                </a:moveTo>
                <a:cubicBezTo>
                  <a:pt x="4056" y="11322"/>
                  <a:pt x="0" y="25053"/>
                  <a:pt x="2324" y="39924"/>
                </a:cubicBezTo>
                <a:cubicBezTo>
                  <a:pt x="9717" y="87327"/>
                  <a:pt x="46473" y="78032"/>
                  <a:pt x="51839" y="97677"/>
                </a:cubicBezTo>
                <a:cubicBezTo>
                  <a:pt x="53106" y="102282"/>
                  <a:pt x="52853" y="108577"/>
                  <a:pt x="51712" y="115464"/>
                </a:cubicBezTo>
                <a:cubicBezTo>
                  <a:pt x="47938" y="138856"/>
                  <a:pt x="66191" y="159846"/>
                  <a:pt x="89765" y="159846"/>
                </a:cubicBezTo>
                <a:cubicBezTo>
                  <a:pt x="90204" y="159846"/>
                  <a:pt x="90644" y="159839"/>
                  <a:pt x="91087" y="159824"/>
                </a:cubicBezTo>
                <a:cubicBezTo>
                  <a:pt x="97764" y="159584"/>
                  <a:pt x="104483" y="159440"/>
                  <a:pt x="110886" y="159440"/>
                </a:cubicBezTo>
                <a:cubicBezTo>
                  <a:pt x="119109" y="159440"/>
                  <a:pt x="126814" y="159677"/>
                  <a:pt x="133250" y="160247"/>
                </a:cubicBezTo>
                <a:cubicBezTo>
                  <a:pt x="155895" y="162275"/>
                  <a:pt x="147826" y="197383"/>
                  <a:pt x="191257" y="208325"/>
                </a:cubicBezTo>
                <a:lnTo>
                  <a:pt x="195270" y="208325"/>
                </a:lnTo>
                <a:cubicBezTo>
                  <a:pt x="198692" y="208325"/>
                  <a:pt x="201481" y="205536"/>
                  <a:pt x="201481" y="202072"/>
                </a:cubicBezTo>
                <a:lnTo>
                  <a:pt x="201481" y="5999"/>
                </a:lnTo>
                <a:cubicBezTo>
                  <a:pt x="201481" y="3211"/>
                  <a:pt x="199622" y="760"/>
                  <a:pt x="196960" y="0"/>
                </a:cubicBezTo>
                <a:close/>
              </a:path>
            </a:pathLst>
          </a:custGeom>
          <a:solidFill>
            <a:srgbClr val="ADDBD7">
              <a:alpha val="204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0"/>
          <p:cNvSpPr txBox="1"/>
          <p:nvPr>
            <p:ph type="ctrTitle"/>
          </p:nvPr>
        </p:nvSpPr>
        <p:spPr>
          <a:xfrm>
            <a:off x="477026" y="15578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CB64"/>
              </a:buClr>
              <a:buSzPts val="4800"/>
              <a:buNone/>
              <a:defRPr sz="4800">
                <a:solidFill>
                  <a:srgbClr val="FFCB64"/>
                </a:solidFill>
              </a:defRPr>
            </a:lvl1pPr>
            <a:lvl2pPr lvl="1" rtl="0" algn="ctr">
              <a:spcBef>
                <a:spcPts val="0"/>
              </a:spcBef>
              <a:spcAft>
                <a:spcPts val="0"/>
              </a:spcAft>
              <a:buClr>
                <a:srgbClr val="000000"/>
              </a:buClr>
              <a:buSzPts val="4800"/>
              <a:buNone/>
              <a:defRPr sz="4800">
                <a:solidFill>
                  <a:srgbClr val="000000"/>
                </a:solidFill>
              </a:defRPr>
            </a:lvl2pPr>
            <a:lvl3pPr lvl="2" rtl="0" algn="ctr">
              <a:spcBef>
                <a:spcPts val="0"/>
              </a:spcBef>
              <a:spcAft>
                <a:spcPts val="0"/>
              </a:spcAft>
              <a:buClr>
                <a:srgbClr val="000000"/>
              </a:buClr>
              <a:buSzPts val="4800"/>
              <a:buNone/>
              <a:defRPr sz="4800">
                <a:solidFill>
                  <a:srgbClr val="000000"/>
                </a:solidFill>
              </a:defRPr>
            </a:lvl3pPr>
            <a:lvl4pPr lvl="3" rtl="0" algn="ctr">
              <a:spcBef>
                <a:spcPts val="0"/>
              </a:spcBef>
              <a:spcAft>
                <a:spcPts val="0"/>
              </a:spcAft>
              <a:buClr>
                <a:srgbClr val="000000"/>
              </a:buClr>
              <a:buSzPts val="4800"/>
              <a:buNone/>
              <a:defRPr sz="4800">
                <a:solidFill>
                  <a:srgbClr val="000000"/>
                </a:solidFill>
              </a:defRPr>
            </a:lvl4pPr>
            <a:lvl5pPr lvl="4" rtl="0" algn="ctr">
              <a:spcBef>
                <a:spcPts val="0"/>
              </a:spcBef>
              <a:spcAft>
                <a:spcPts val="0"/>
              </a:spcAft>
              <a:buClr>
                <a:srgbClr val="000000"/>
              </a:buClr>
              <a:buSzPts val="4800"/>
              <a:buNone/>
              <a:defRPr sz="4800">
                <a:solidFill>
                  <a:srgbClr val="000000"/>
                </a:solidFill>
              </a:defRPr>
            </a:lvl5pPr>
            <a:lvl6pPr lvl="5" rtl="0" algn="ctr">
              <a:spcBef>
                <a:spcPts val="0"/>
              </a:spcBef>
              <a:spcAft>
                <a:spcPts val="0"/>
              </a:spcAft>
              <a:buClr>
                <a:srgbClr val="000000"/>
              </a:buClr>
              <a:buSzPts val="4800"/>
              <a:buNone/>
              <a:defRPr sz="4800">
                <a:solidFill>
                  <a:srgbClr val="000000"/>
                </a:solidFill>
              </a:defRPr>
            </a:lvl6pPr>
            <a:lvl7pPr lvl="6" rtl="0" algn="ctr">
              <a:spcBef>
                <a:spcPts val="0"/>
              </a:spcBef>
              <a:spcAft>
                <a:spcPts val="0"/>
              </a:spcAft>
              <a:buClr>
                <a:srgbClr val="000000"/>
              </a:buClr>
              <a:buSzPts val="4800"/>
              <a:buNone/>
              <a:defRPr sz="4800">
                <a:solidFill>
                  <a:srgbClr val="000000"/>
                </a:solidFill>
              </a:defRPr>
            </a:lvl7pPr>
            <a:lvl8pPr lvl="7" rtl="0" algn="ctr">
              <a:spcBef>
                <a:spcPts val="0"/>
              </a:spcBef>
              <a:spcAft>
                <a:spcPts val="0"/>
              </a:spcAft>
              <a:buClr>
                <a:srgbClr val="000000"/>
              </a:buClr>
              <a:buSzPts val="4800"/>
              <a:buNone/>
              <a:defRPr sz="4800">
                <a:solidFill>
                  <a:srgbClr val="000000"/>
                </a:solidFill>
              </a:defRPr>
            </a:lvl8pPr>
            <a:lvl9pPr lvl="8" rtl="0" algn="ctr">
              <a:spcBef>
                <a:spcPts val="0"/>
              </a:spcBef>
              <a:spcAft>
                <a:spcPts val="0"/>
              </a:spcAft>
              <a:buClr>
                <a:srgbClr val="000000"/>
              </a:buClr>
              <a:buSzPts val="4800"/>
              <a:buNone/>
              <a:defRPr sz="4800">
                <a:solidFill>
                  <a:srgbClr val="000000"/>
                </a:solidFill>
              </a:defRPr>
            </a:lvl9pPr>
          </a:lstStyle>
          <a:p/>
        </p:txBody>
      </p:sp>
      <p:sp>
        <p:nvSpPr>
          <p:cNvPr id="78" name="Google Shape;78;p10"/>
          <p:cNvSpPr txBox="1"/>
          <p:nvPr>
            <p:ph idx="1" type="subTitle"/>
          </p:nvPr>
        </p:nvSpPr>
        <p:spPr>
          <a:xfrm flipH="1">
            <a:off x="1674026" y="2409550"/>
            <a:ext cx="3012300" cy="1671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r">
              <a:lnSpc>
                <a:spcPct val="100000"/>
              </a:lnSpc>
              <a:spcBef>
                <a:spcPts val="0"/>
              </a:spcBef>
              <a:spcAft>
                <a:spcPts val="0"/>
              </a:spcAft>
              <a:buClr>
                <a:srgbClr val="000000"/>
              </a:buClr>
              <a:buSzPts val="1200"/>
              <a:buNone/>
              <a:defRPr>
                <a:solidFill>
                  <a:srgbClr val="000000"/>
                </a:solidFill>
              </a:defRPr>
            </a:lvl2pPr>
            <a:lvl3pPr lvl="2" rtl="0" algn="r">
              <a:lnSpc>
                <a:spcPct val="100000"/>
              </a:lnSpc>
              <a:spcBef>
                <a:spcPts val="0"/>
              </a:spcBef>
              <a:spcAft>
                <a:spcPts val="0"/>
              </a:spcAft>
              <a:buClr>
                <a:srgbClr val="000000"/>
              </a:buClr>
              <a:buSzPts val="1200"/>
              <a:buNone/>
              <a:defRPr>
                <a:solidFill>
                  <a:srgbClr val="000000"/>
                </a:solidFill>
              </a:defRPr>
            </a:lvl3pPr>
            <a:lvl4pPr lvl="3" rtl="0" algn="r">
              <a:lnSpc>
                <a:spcPct val="100000"/>
              </a:lnSpc>
              <a:spcBef>
                <a:spcPts val="0"/>
              </a:spcBef>
              <a:spcAft>
                <a:spcPts val="0"/>
              </a:spcAft>
              <a:buClr>
                <a:srgbClr val="000000"/>
              </a:buClr>
              <a:buSzPts val="1200"/>
              <a:buNone/>
              <a:defRPr>
                <a:solidFill>
                  <a:srgbClr val="000000"/>
                </a:solidFill>
              </a:defRPr>
            </a:lvl4pPr>
            <a:lvl5pPr lvl="4" rtl="0" algn="r">
              <a:lnSpc>
                <a:spcPct val="100000"/>
              </a:lnSpc>
              <a:spcBef>
                <a:spcPts val="0"/>
              </a:spcBef>
              <a:spcAft>
                <a:spcPts val="0"/>
              </a:spcAft>
              <a:buClr>
                <a:srgbClr val="000000"/>
              </a:buClr>
              <a:buSzPts val="1200"/>
              <a:buNone/>
              <a:defRPr>
                <a:solidFill>
                  <a:srgbClr val="000000"/>
                </a:solidFill>
              </a:defRPr>
            </a:lvl5pPr>
            <a:lvl6pPr lvl="5" rtl="0" algn="r">
              <a:lnSpc>
                <a:spcPct val="100000"/>
              </a:lnSpc>
              <a:spcBef>
                <a:spcPts val="0"/>
              </a:spcBef>
              <a:spcAft>
                <a:spcPts val="0"/>
              </a:spcAft>
              <a:buClr>
                <a:srgbClr val="000000"/>
              </a:buClr>
              <a:buSzPts val="1200"/>
              <a:buNone/>
              <a:defRPr>
                <a:solidFill>
                  <a:srgbClr val="000000"/>
                </a:solidFill>
              </a:defRPr>
            </a:lvl6pPr>
            <a:lvl7pPr lvl="6" rtl="0" algn="r">
              <a:lnSpc>
                <a:spcPct val="100000"/>
              </a:lnSpc>
              <a:spcBef>
                <a:spcPts val="0"/>
              </a:spcBef>
              <a:spcAft>
                <a:spcPts val="0"/>
              </a:spcAft>
              <a:buClr>
                <a:srgbClr val="000000"/>
              </a:buClr>
              <a:buSzPts val="1200"/>
              <a:buNone/>
              <a:defRPr>
                <a:solidFill>
                  <a:srgbClr val="000000"/>
                </a:solidFill>
              </a:defRPr>
            </a:lvl7pPr>
            <a:lvl8pPr lvl="7" rtl="0" algn="r">
              <a:lnSpc>
                <a:spcPct val="100000"/>
              </a:lnSpc>
              <a:spcBef>
                <a:spcPts val="0"/>
              </a:spcBef>
              <a:spcAft>
                <a:spcPts val="0"/>
              </a:spcAft>
              <a:buClr>
                <a:srgbClr val="000000"/>
              </a:buClr>
              <a:buSzPts val="1200"/>
              <a:buNone/>
              <a:defRPr>
                <a:solidFill>
                  <a:srgbClr val="000000"/>
                </a:solidFill>
              </a:defRPr>
            </a:lvl8pPr>
            <a:lvl9pPr lvl="8" rtl="0" algn="r">
              <a:lnSpc>
                <a:spcPct val="100000"/>
              </a:lnSpc>
              <a:spcBef>
                <a:spcPts val="0"/>
              </a:spcBef>
              <a:spcAft>
                <a:spcPts val="0"/>
              </a:spcAft>
              <a:buClr>
                <a:srgbClr val="000000"/>
              </a:buClr>
              <a:buSzPts val="1200"/>
              <a:buNone/>
              <a:defRPr>
                <a:solidFill>
                  <a:srgbClr val="000000"/>
                </a:solidFill>
              </a:defRPr>
            </a:lvl9pPr>
          </a:lstStyle>
          <a:p/>
        </p:txBody>
      </p:sp>
      <p:sp>
        <p:nvSpPr>
          <p:cNvPr id="79" name="Google Shape;79;p10"/>
          <p:cNvSpPr txBox="1"/>
          <p:nvPr/>
        </p:nvSpPr>
        <p:spPr>
          <a:xfrm>
            <a:off x="1263550" y="3683250"/>
            <a:ext cx="3398100" cy="17844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300"/>
              </a:spcBef>
              <a:spcAft>
                <a:spcPts val="0"/>
              </a:spcAft>
              <a:buNone/>
            </a:pPr>
            <a:r>
              <a:rPr lang="en" sz="900">
                <a:solidFill>
                  <a:srgbClr val="434343"/>
                </a:solidFill>
                <a:latin typeface="EB Garamond"/>
                <a:ea typeface="EB Garamond"/>
                <a:cs typeface="EB Garamond"/>
                <a:sym typeface="EB Garamond"/>
              </a:rPr>
              <a:t>CREDITS: This presentation template was created by </a:t>
            </a:r>
            <a:r>
              <a:rPr b="1" lang="en" sz="900">
                <a:solidFill>
                  <a:srgbClr val="434343"/>
                </a:solidFill>
                <a:uFill>
                  <a:noFill/>
                </a:uFill>
                <a:latin typeface="EB Garamond"/>
                <a:ea typeface="EB Garamond"/>
                <a:cs typeface="EB Garamond"/>
                <a:sym typeface="EB Garamond"/>
                <a:hlinkClick r:id="rId2">
                  <a:extLst>
                    <a:ext uri="{A12FA001-AC4F-418D-AE19-62706E023703}">
                      <ahyp:hlinkClr val="tx"/>
                    </a:ext>
                  </a:extLst>
                </a:hlinkClick>
              </a:rPr>
              <a:t>Slidesgo</a:t>
            </a:r>
            <a:r>
              <a:rPr lang="en" sz="900">
                <a:solidFill>
                  <a:srgbClr val="434343"/>
                </a:solidFill>
                <a:latin typeface="EB Garamond"/>
                <a:ea typeface="EB Garamond"/>
                <a:cs typeface="EB Garamond"/>
                <a:sym typeface="EB Garamond"/>
              </a:rPr>
              <a:t>, including icons by </a:t>
            </a:r>
            <a:r>
              <a:rPr b="1" lang="en" sz="900">
                <a:solidFill>
                  <a:srgbClr val="434343"/>
                </a:solidFill>
                <a:uFill>
                  <a:noFill/>
                </a:uFill>
                <a:latin typeface="EB Garamond"/>
                <a:ea typeface="EB Garamond"/>
                <a:cs typeface="EB Garamond"/>
                <a:sym typeface="EB Garamond"/>
                <a:hlinkClick r:id="rId3">
                  <a:extLst>
                    <a:ext uri="{A12FA001-AC4F-418D-AE19-62706E023703}">
                      <ahyp:hlinkClr val="tx"/>
                    </a:ext>
                  </a:extLst>
                </a:hlinkClick>
              </a:rPr>
              <a:t>Flaticon</a:t>
            </a:r>
            <a:r>
              <a:rPr lang="en" sz="900">
                <a:solidFill>
                  <a:srgbClr val="434343"/>
                </a:solidFill>
                <a:latin typeface="EB Garamond"/>
                <a:ea typeface="EB Garamond"/>
                <a:cs typeface="EB Garamond"/>
                <a:sym typeface="EB Garamond"/>
              </a:rPr>
              <a:t>, and infographics &amp; images by </a:t>
            </a:r>
            <a:r>
              <a:rPr b="1" lang="en" sz="900">
                <a:solidFill>
                  <a:srgbClr val="434343"/>
                </a:solidFill>
                <a:uFill>
                  <a:noFill/>
                </a:uFill>
                <a:latin typeface="EB Garamond"/>
                <a:ea typeface="EB Garamond"/>
                <a:cs typeface="EB Garamond"/>
                <a:sym typeface="EB Garamond"/>
                <a:hlinkClick r:id="rId4">
                  <a:extLst>
                    <a:ext uri="{A12FA001-AC4F-418D-AE19-62706E023703}">
                      <ahyp:hlinkClr val="tx"/>
                    </a:ext>
                  </a:extLst>
                </a:hlinkClick>
              </a:rPr>
              <a:t>Freepik</a:t>
            </a:r>
            <a:r>
              <a:rPr lang="en" sz="900">
                <a:solidFill>
                  <a:srgbClr val="434343"/>
                </a:solidFill>
                <a:latin typeface="EB Garamond"/>
                <a:ea typeface="EB Garamond"/>
                <a:cs typeface="EB Garamond"/>
                <a:sym typeface="EB Garamond"/>
              </a:rPr>
              <a:t>. </a:t>
            </a:r>
            <a:endParaRPr sz="900">
              <a:solidFill>
                <a:srgbClr val="434343"/>
              </a:solidFill>
              <a:latin typeface="EB Garamond"/>
              <a:ea typeface="EB Garamond"/>
              <a:cs typeface="EB Garamond"/>
              <a:sym typeface="EB Garamond"/>
            </a:endParaRPr>
          </a:p>
          <a:p>
            <a:pPr indent="0" lvl="0" marL="0" rtl="0" algn="r">
              <a:lnSpc>
                <a:spcPct val="100000"/>
              </a:lnSpc>
              <a:spcBef>
                <a:spcPts val="300"/>
              </a:spcBef>
              <a:spcAft>
                <a:spcPts val="0"/>
              </a:spcAft>
              <a:buNone/>
            </a:pPr>
            <a:r>
              <a:rPr b="1" lang="en" sz="900">
                <a:solidFill>
                  <a:srgbClr val="434343"/>
                </a:solidFill>
                <a:latin typeface="EB Garamond"/>
                <a:ea typeface="EB Garamond"/>
                <a:cs typeface="EB Garamond"/>
                <a:sym typeface="EB Garamond"/>
              </a:rPr>
              <a:t>Please keep this slide for attribution.</a:t>
            </a:r>
            <a:endParaRPr b="1" sz="900">
              <a:solidFill>
                <a:srgbClr val="434343"/>
              </a:solidFill>
              <a:latin typeface="EB Garamond"/>
              <a:ea typeface="EB Garamond"/>
              <a:cs typeface="EB Garamond"/>
              <a:sym typeface="EB Garamond"/>
            </a:endParaRPr>
          </a:p>
          <a:p>
            <a:pPr indent="0" lvl="0" marL="0" rtl="0" algn="r">
              <a:lnSpc>
                <a:spcPct val="115000"/>
              </a:lnSpc>
              <a:spcBef>
                <a:spcPts val="300"/>
              </a:spcBef>
              <a:spcAft>
                <a:spcPts val="0"/>
              </a:spcAft>
              <a:buNone/>
            </a:pPr>
            <a:r>
              <a:t/>
            </a:r>
            <a:endParaRPr>
              <a:latin typeface="Barlow Light"/>
              <a:ea typeface="Barlow Light"/>
              <a:cs typeface="Barlow Light"/>
              <a:sym typeface="Barlow Light"/>
            </a:endParaRPr>
          </a:p>
          <a:p>
            <a:pPr indent="0" lvl="0" marL="0" rtl="0" algn="r">
              <a:spcBef>
                <a:spcPts val="0"/>
              </a:spcBef>
              <a:spcAft>
                <a:spcPts val="0"/>
              </a:spcAft>
              <a:buNone/>
            </a:pPr>
            <a:r>
              <a:t/>
            </a:r>
            <a:endParaRPr>
              <a:latin typeface="Barlow Light"/>
              <a:ea typeface="Barlow Light"/>
              <a:cs typeface="Barlow Light"/>
              <a:sym typeface="Barlow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434343"/>
              </a:buClr>
              <a:buSzPts val="2800"/>
              <a:buFont typeface="Montserrat ExtraBold"/>
              <a:buNone/>
              <a:defRPr sz="2800">
                <a:solidFill>
                  <a:srgbClr val="434343"/>
                </a:solidFill>
                <a:latin typeface="Montserrat ExtraBold"/>
                <a:ea typeface="Montserrat ExtraBold"/>
                <a:cs typeface="Montserrat ExtraBold"/>
                <a:sym typeface="Montserrat ExtraBold"/>
              </a:defRPr>
            </a:lvl1pPr>
            <a:lvl2pPr lvl="1"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2pPr>
            <a:lvl3pPr lvl="2"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3pPr>
            <a:lvl4pPr lvl="3"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4pPr>
            <a:lvl5pPr lvl="4"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5pPr>
            <a:lvl6pPr lvl="5"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6pPr>
            <a:lvl7pPr lvl="6"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7pPr>
            <a:lvl8pPr lvl="7"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8pPr>
            <a:lvl9pPr lvl="8" rtl="0">
              <a:spcBef>
                <a:spcPts val="0"/>
              </a:spcBef>
              <a:spcAft>
                <a:spcPts val="0"/>
              </a:spcAft>
              <a:buClr>
                <a:srgbClr val="434343"/>
              </a:buClr>
              <a:buSzPts val="2800"/>
              <a:buFont typeface="Squada One"/>
              <a:buNone/>
              <a:defRPr sz="2800">
                <a:solidFill>
                  <a:srgbClr val="434343"/>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434343"/>
              </a:buClr>
              <a:buSzPts val="1200"/>
              <a:buFont typeface="Montserrat Medium"/>
              <a:buChar char="●"/>
              <a:defRPr sz="1200">
                <a:solidFill>
                  <a:srgbClr val="434343"/>
                </a:solidFill>
                <a:latin typeface="Montserrat Medium"/>
                <a:ea typeface="Montserrat Medium"/>
                <a:cs typeface="Montserrat Medium"/>
                <a:sym typeface="Montserrat Medium"/>
              </a:defRPr>
            </a:lvl1pPr>
            <a:lvl2pPr indent="-304800" lvl="1" marL="914400" rtl="0">
              <a:lnSpc>
                <a:spcPct val="115000"/>
              </a:lnSpc>
              <a:spcBef>
                <a:spcPts val="1600"/>
              </a:spcBef>
              <a:spcAft>
                <a:spcPts val="0"/>
              </a:spcAft>
              <a:buClr>
                <a:srgbClr val="434343"/>
              </a:buClr>
              <a:buSzPts val="1200"/>
              <a:buFont typeface="Times New Roman"/>
              <a:buChar char="○"/>
              <a:defRPr sz="1200">
                <a:solidFill>
                  <a:srgbClr val="434343"/>
                </a:solidFill>
                <a:latin typeface="Times New Roman"/>
                <a:ea typeface="Times New Roman"/>
                <a:cs typeface="Times New Roman"/>
                <a:sym typeface="Times New Roman"/>
              </a:defRPr>
            </a:lvl2pPr>
            <a:lvl3pPr indent="-304800" lvl="2" marL="1371600" rtl="0">
              <a:lnSpc>
                <a:spcPct val="115000"/>
              </a:lnSpc>
              <a:spcBef>
                <a:spcPts val="1600"/>
              </a:spcBef>
              <a:spcAft>
                <a:spcPts val="0"/>
              </a:spcAft>
              <a:buClr>
                <a:srgbClr val="434343"/>
              </a:buClr>
              <a:buSzPts val="1200"/>
              <a:buFont typeface="Montserrat Medium"/>
              <a:buChar char="■"/>
              <a:defRPr sz="1200">
                <a:solidFill>
                  <a:srgbClr val="434343"/>
                </a:solidFill>
                <a:latin typeface="Montserrat Medium"/>
                <a:ea typeface="Montserrat Medium"/>
                <a:cs typeface="Montserrat Medium"/>
                <a:sym typeface="Montserrat Medium"/>
              </a:defRPr>
            </a:lvl3pPr>
            <a:lvl4pPr indent="-304800" lvl="3" marL="18288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4pPr>
            <a:lvl5pPr indent="-304800" lvl="4" marL="22860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5pPr>
            <a:lvl6pPr indent="-304800" lvl="5" marL="27432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6pPr>
            <a:lvl7pPr indent="-304800" lvl="6" marL="32004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7pPr>
            <a:lvl8pPr indent="-304800" lvl="7" marL="3657600" rtl="0">
              <a:lnSpc>
                <a:spcPct val="115000"/>
              </a:lnSpc>
              <a:spcBef>
                <a:spcPts val="1600"/>
              </a:spcBef>
              <a:spcAft>
                <a:spcPts val="0"/>
              </a:spcAft>
              <a:buClr>
                <a:srgbClr val="434343"/>
              </a:buClr>
              <a:buSzPts val="1200"/>
              <a:buFont typeface="EB Garamond"/>
              <a:buChar char="○"/>
              <a:defRPr sz="1200">
                <a:solidFill>
                  <a:srgbClr val="434343"/>
                </a:solidFill>
                <a:latin typeface="EB Garamond"/>
                <a:ea typeface="EB Garamond"/>
                <a:cs typeface="EB Garamond"/>
                <a:sym typeface="EB Garamond"/>
              </a:defRPr>
            </a:lvl8pPr>
            <a:lvl9pPr indent="-304800" lvl="8" marL="4114800" rtl="0">
              <a:lnSpc>
                <a:spcPct val="115000"/>
              </a:lnSpc>
              <a:spcBef>
                <a:spcPts val="1600"/>
              </a:spcBef>
              <a:spcAft>
                <a:spcPts val="1600"/>
              </a:spcAft>
              <a:buClr>
                <a:srgbClr val="434343"/>
              </a:buClr>
              <a:buSzPts val="1200"/>
              <a:buFont typeface="EB Garamond"/>
              <a:buChar char="■"/>
              <a:defRPr sz="1200">
                <a:solidFill>
                  <a:srgbClr val="434343"/>
                </a:solidFill>
                <a:latin typeface="EB Garamond"/>
                <a:ea typeface="EB Garamond"/>
                <a:cs typeface="EB Garamond"/>
                <a:sym typeface="EB Garamo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19.jpg"/><Relationship Id="rId7" Type="http://schemas.openxmlformats.org/officeDocument/2006/relationships/image" Target="../media/image15.png"/><Relationship Id="rId8"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9.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5.png"/><Relationship Id="rId5"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6.jp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sp>
        <p:nvSpPr>
          <p:cNvPr id="89" name="Google Shape;89;p12"/>
          <p:cNvSpPr txBox="1"/>
          <p:nvPr>
            <p:ph idx="1" type="subTitle"/>
          </p:nvPr>
        </p:nvSpPr>
        <p:spPr>
          <a:xfrm flipH="1">
            <a:off x="198650" y="3460725"/>
            <a:ext cx="3217500" cy="116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E101A"/>
                </a:solidFill>
                <a:latin typeface="Times New Roman"/>
                <a:ea typeface="Times New Roman"/>
                <a:cs typeface="Times New Roman"/>
                <a:sym typeface="Times New Roman"/>
              </a:rPr>
              <a:t>Group 4</a:t>
            </a:r>
            <a:endParaRPr b="1" sz="1200">
              <a:solidFill>
                <a:srgbClr val="0E101A"/>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200">
              <a:solidFill>
                <a:srgbClr val="0E101A"/>
              </a:solidFill>
              <a:latin typeface="Times New Roman"/>
              <a:ea typeface="Times New Roman"/>
              <a:cs typeface="Times New Roman"/>
              <a:sym typeface="Times New Roman"/>
            </a:endParaRPr>
          </a:p>
          <a:p>
            <a:pPr indent="0" lvl="0" marL="0" rtl="0" algn="l">
              <a:spcBef>
                <a:spcPts val="0"/>
              </a:spcBef>
              <a:spcAft>
                <a:spcPts val="0"/>
              </a:spcAft>
              <a:buNone/>
            </a:pPr>
            <a:r>
              <a:t/>
            </a:r>
            <a:endParaRPr b="1" sz="1200">
              <a:solidFill>
                <a:srgbClr val="0E101A"/>
              </a:solidFill>
              <a:latin typeface="Times New Roman"/>
              <a:ea typeface="Times New Roman"/>
              <a:cs typeface="Times New Roman"/>
              <a:sym typeface="Times New Roman"/>
            </a:endParaRPr>
          </a:p>
          <a:p>
            <a:pPr indent="-304800" lvl="0" marL="457200" rtl="0" algn="l">
              <a:spcBef>
                <a:spcPts val="0"/>
              </a:spcBef>
              <a:spcAft>
                <a:spcPts val="0"/>
              </a:spcAft>
              <a:buClr>
                <a:srgbClr val="0E101A"/>
              </a:buClr>
              <a:buSzPts val="1200"/>
              <a:buFont typeface="Times New Roman"/>
              <a:buChar char="-"/>
            </a:pPr>
            <a:r>
              <a:rPr b="1" lang="en" sz="1200">
                <a:solidFill>
                  <a:srgbClr val="0E101A"/>
                </a:solidFill>
                <a:latin typeface="Times New Roman"/>
                <a:ea typeface="Times New Roman"/>
                <a:cs typeface="Times New Roman"/>
                <a:sym typeface="Times New Roman"/>
              </a:rPr>
              <a:t>Nilisha Makam Prashantha</a:t>
            </a:r>
            <a:endParaRPr b="1" sz="1200">
              <a:solidFill>
                <a:srgbClr val="0E101A"/>
              </a:solidFill>
              <a:latin typeface="Times New Roman"/>
              <a:ea typeface="Times New Roman"/>
              <a:cs typeface="Times New Roman"/>
              <a:sym typeface="Times New Roman"/>
            </a:endParaRPr>
          </a:p>
          <a:p>
            <a:pPr indent="-304800" lvl="0" marL="457200" rtl="0" algn="l">
              <a:spcBef>
                <a:spcPts val="0"/>
              </a:spcBef>
              <a:spcAft>
                <a:spcPts val="0"/>
              </a:spcAft>
              <a:buClr>
                <a:srgbClr val="0E101A"/>
              </a:buClr>
              <a:buSzPts val="1200"/>
              <a:buFont typeface="Times New Roman"/>
              <a:buChar char="-"/>
            </a:pPr>
            <a:r>
              <a:rPr b="1" lang="en" sz="1200">
                <a:solidFill>
                  <a:srgbClr val="0E101A"/>
                </a:solidFill>
                <a:latin typeface="Times New Roman"/>
                <a:ea typeface="Times New Roman"/>
                <a:cs typeface="Times New Roman"/>
                <a:sym typeface="Times New Roman"/>
              </a:rPr>
              <a:t>Sangamithra Murugesan</a:t>
            </a:r>
            <a:endParaRPr b="1" sz="1200">
              <a:solidFill>
                <a:srgbClr val="0E101A"/>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90" name="Google Shape;90;p12"/>
          <p:cNvSpPr txBox="1"/>
          <p:nvPr>
            <p:ph type="ctrTitle"/>
          </p:nvPr>
        </p:nvSpPr>
        <p:spPr>
          <a:xfrm flipH="1">
            <a:off x="360900" y="315125"/>
            <a:ext cx="8706300" cy="979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House Price Prediction Using </a:t>
            </a:r>
            <a:r>
              <a:rPr lang="en"/>
              <a:t>Machine Learning</a:t>
            </a:r>
            <a:endParaRPr b="1" sz="2800">
              <a:solidFill>
                <a:srgbClr val="434343"/>
              </a:solidFill>
              <a:latin typeface="Montserrat"/>
              <a:ea typeface="Montserrat"/>
              <a:cs typeface="Montserrat"/>
              <a:sym typeface="Montserrat"/>
            </a:endParaRPr>
          </a:p>
        </p:txBody>
      </p:sp>
      <p:sp>
        <p:nvSpPr>
          <p:cNvPr id="91" name="Google Shape;91;p12"/>
          <p:cNvSpPr/>
          <p:nvPr/>
        </p:nvSpPr>
        <p:spPr>
          <a:xfrm>
            <a:off x="5459785" y="11541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2"/>
          <p:cNvSpPr/>
          <p:nvPr/>
        </p:nvSpPr>
        <p:spPr>
          <a:xfrm>
            <a:off x="7549238" y="1582862"/>
            <a:ext cx="1933583" cy="1150365"/>
          </a:xfrm>
          <a:custGeom>
            <a:rect b="b" l="l" r="r" t="t"/>
            <a:pathLst>
              <a:path extrusionOk="0" h="38658" w="64978">
                <a:moveTo>
                  <a:pt x="36630" y="1"/>
                </a:moveTo>
                <a:cubicBezTo>
                  <a:pt x="26870" y="1"/>
                  <a:pt x="18928" y="7732"/>
                  <a:pt x="18590" y="17449"/>
                </a:cubicBezTo>
                <a:lnTo>
                  <a:pt x="10605" y="17449"/>
                </a:lnTo>
                <a:cubicBezTo>
                  <a:pt x="4775" y="17449"/>
                  <a:pt x="1" y="22181"/>
                  <a:pt x="1" y="28053"/>
                </a:cubicBezTo>
                <a:cubicBezTo>
                  <a:pt x="1" y="33883"/>
                  <a:pt x="4775" y="38615"/>
                  <a:pt x="10605" y="38657"/>
                </a:cubicBezTo>
                <a:lnTo>
                  <a:pt x="54374" y="38657"/>
                </a:lnTo>
                <a:cubicBezTo>
                  <a:pt x="60204" y="38615"/>
                  <a:pt x="64936" y="33883"/>
                  <a:pt x="64978" y="28053"/>
                </a:cubicBezTo>
                <a:cubicBezTo>
                  <a:pt x="64936" y="22307"/>
                  <a:pt x="60373" y="17618"/>
                  <a:pt x="54627" y="17449"/>
                </a:cubicBezTo>
                <a:cubicBezTo>
                  <a:pt x="54289" y="7732"/>
                  <a:pt x="46347" y="1"/>
                  <a:pt x="366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p:nvPr/>
        </p:nvSpPr>
        <p:spPr>
          <a:xfrm>
            <a:off x="4105800" y="1878775"/>
            <a:ext cx="5253835" cy="2215912"/>
          </a:xfrm>
          <a:custGeom>
            <a:rect b="b" l="l" r="r" t="t"/>
            <a:pathLst>
              <a:path extrusionOk="0" h="70244" w="176555">
                <a:moveTo>
                  <a:pt x="120155" y="0"/>
                </a:moveTo>
                <a:cubicBezTo>
                  <a:pt x="118869" y="0"/>
                  <a:pt x="117584" y="529"/>
                  <a:pt x="116647" y="1590"/>
                </a:cubicBezTo>
                <a:lnTo>
                  <a:pt x="100846" y="18616"/>
                </a:lnTo>
                <a:cubicBezTo>
                  <a:pt x="100662" y="18823"/>
                  <a:pt x="100404" y="18930"/>
                  <a:pt x="100145" y="18930"/>
                </a:cubicBezTo>
                <a:cubicBezTo>
                  <a:pt x="99927" y="18930"/>
                  <a:pt x="99710" y="18855"/>
                  <a:pt x="99537" y="18701"/>
                </a:cubicBezTo>
                <a:lnTo>
                  <a:pt x="87369" y="6702"/>
                </a:lnTo>
                <a:cubicBezTo>
                  <a:pt x="86486" y="5819"/>
                  <a:pt x="85322" y="5371"/>
                  <a:pt x="84158" y="5371"/>
                </a:cubicBezTo>
                <a:cubicBezTo>
                  <a:pt x="83206" y="5371"/>
                  <a:pt x="82253" y="5671"/>
                  <a:pt x="81455" y="6280"/>
                </a:cubicBezTo>
                <a:lnTo>
                  <a:pt x="71653" y="13546"/>
                </a:lnTo>
                <a:cubicBezTo>
                  <a:pt x="71526" y="13715"/>
                  <a:pt x="71315" y="13842"/>
                  <a:pt x="71104" y="13884"/>
                </a:cubicBezTo>
                <a:lnTo>
                  <a:pt x="59908" y="1801"/>
                </a:lnTo>
                <a:cubicBezTo>
                  <a:pt x="58971" y="740"/>
                  <a:pt x="57686" y="212"/>
                  <a:pt x="56400" y="212"/>
                </a:cubicBezTo>
                <a:cubicBezTo>
                  <a:pt x="55077" y="212"/>
                  <a:pt x="53753" y="772"/>
                  <a:pt x="52811" y="1886"/>
                </a:cubicBezTo>
                <a:lnTo>
                  <a:pt x="44826" y="10885"/>
                </a:lnTo>
                <a:cubicBezTo>
                  <a:pt x="44125" y="11663"/>
                  <a:pt x="42994" y="11904"/>
                  <a:pt x="41862" y="11904"/>
                </a:cubicBezTo>
                <a:cubicBezTo>
                  <a:pt x="41766" y="11904"/>
                  <a:pt x="41669" y="11902"/>
                  <a:pt x="41573" y="11899"/>
                </a:cubicBezTo>
                <a:cubicBezTo>
                  <a:pt x="41417" y="11888"/>
                  <a:pt x="41262" y="11883"/>
                  <a:pt x="41108" y="11883"/>
                </a:cubicBezTo>
                <a:cubicBezTo>
                  <a:pt x="38741" y="11883"/>
                  <a:pt x="36502" y="13084"/>
                  <a:pt x="35193" y="15067"/>
                </a:cubicBezTo>
                <a:cubicBezTo>
                  <a:pt x="26448" y="28164"/>
                  <a:pt x="1" y="69947"/>
                  <a:pt x="677" y="69947"/>
                </a:cubicBezTo>
                <a:lnTo>
                  <a:pt x="6127" y="69947"/>
                </a:lnTo>
                <a:cubicBezTo>
                  <a:pt x="6084" y="69990"/>
                  <a:pt x="6042" y="70032"/>
                  <a:pt x="6084" y="70032"/>
                </a:cubicBezTo>
                <a:lnTo>
                  <a:pt x="35235" y="69990"/>
                </a:lnTo>
                <a:lnTo>
                  <a:pt x="170471" y="70243"/>
                </a:lnTo>
                <a:cubicBezTo>
                  <a:pt x="170217" y="70032"/>
                  <a:pt x="169922" y="69863"/>
                  <a:pt x="169626" y="69736"/>
                </a:cubicBezTo>
                <a:lnTo>
                  <a:pt x="175836" y="69736"/>
                </a:lnTo>
                <a:cubicBezTo>
                  <a:pt x="176555" y="69736"/>
                  <a:pt x="150065" y="27953"/>
                  <a:pt x="141362" y="14856"/>
                </a:cubicBezTo>
                <a:cubicBezTo>
                  <a:pt x="139996" y="12847"/>
                  <a:pt x="137712" y="11678"/>
                  <a:pt x="135310" y="11678"/>
                </a:cubicBezTo>
                <a:cubicBezTo>
                  <a:pt x="135187" y="11678"/>
                  <a:pt x="135064" y="11681"/>
                  <a:pt x="134940" y="11688"/>
                </a:cubicBezTo>
                <a:cubicBezTo>
                  <a:pt x="134843" y="11691"/>
                  <a:pt x="134746" y="11693"/>
                  <a:pt x="134649" y="11693"/>
                </a:cubicBezTo>
                <a:cubicBezTo>
                  <a:pt x="133518" y="11693"/>
                  <a:pt x="132391" y="11455"/>
                  <a:pt x="131730" y="10716"/>
                </a:cubicBezTo>
                <a:lnTo>
                  <a:pt x="123745" y="1675"/>
                </a:lnTo>
                <a:cubicBezTo>
                  <a:pt x="122802" y="560"/>
                  <a:pt x="121478" y="0"/>
                  <a:pt x="12015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2"/>
          <p:cNvSpPr/>
          <p:nvPr/>
        </p:nvSpPr>
        <p:spPr>
          <a:xfrm>
            <a:off x="7323230" y="1878175"/>
            <a:ext cx="687696" cy="405505"/>
          </a:xfrm>
          <a:custGeom>
            <a:rect b="b" l="l" r="r" t="t"/>
            <a:pathLst>
              <a:path extrusionOk="0" h="13627" w="23110">
                <a:moveTo>
                  <a:pt x="12284" y="1"/>
                </a:moveTo>
                <a:cubicBezTo>
                  <a:pt x="10726" y="1"/>
                  <a:pt x="9155" y="919"/>
                  <a:pt x="7722" y="2582"/>
                </a:cubicBezTo>
                <a:lnTo>
                  <a:pt x="456" y="10187"/>
                </a:lnTo>
                <a:cubicBezTo>
                  <a:pt x="1" y="10717"/>
                  <a:pt x="396" y="11486"/>
                  <a:pt x="1031" y="11486"/>
                </a:cubicBezTo>
                <a:cubicBezTo>
                  <a:pt x="1104" y="11486"/>
                  <a:pt x="1180" y="11476"/>
                  <a:pt x="1258" y="11454"/>
                </a:cubicBezTo>
                <a:lnTo>
                  <a:pt x="6835" y="9891"/>
                </a:lnTo>
                <a:cubicBezTo>
                  <a:pt x="6912" y="9869"/>
                  <a:pt x="6988" y="9858"/>
                  <a:pt x="7063" y="9858"/>
                </a:cubicBezTo>
                <a:cubicBezTo>
                  <a:pt x="7278" y="9858"/>
                  <a:pt x="7481" y="9945"/>
                  <a:pt x="7638" y="10102"/>
                </a:cubicBezTo>
                <a:lnTo>
                  <a:pt x="10933" y="13397"/>
                </a:lnTo>
                <a:cubicBezTo>
                  <a:pt x="11087" y="13552"/>
                  <a:pt x="11294" y="13627"/>
                  <a:pt x="11502" y="13627"/>
                </a:cubicBezTo>
                <a:cubicBezTo>
                  <a:pt x="11749" y="13627"/>
                  <a:pt x="11997" y="13520"/>
                  <a:pt x="12158" y="13313"/>
                </a:cubicBezTo>
                <a:lnTo>
                  <a:pt x="14355" y="10187"/>
                </a:lnTo>
                <a:cubicBezTo>
                  <a:pt x="14533" y="9938"/>
                  <a:pt x="14771" y="9838"/>
                  <a:pt x="15018" y="9838"/>
                </a:cubicBezTo>
                <a:cubicBezTo>
                  <a:pt x="15064" y="9838"/>
                  <a:pt x="15111" y="9842"/>
                  <a:pt x="15158" y="9849"/>
                </a:cubicBezTo>
                <a:lnTo>
                  <a:pt x="21918" y="11158"/>
                </a:lnTo>
                <a:cubicBezTo>
                  <a:pt x="21965" y="11167"/>
                  <a:pt x="22011" y="11171"/>
                  <a:pt x="22056" y="11171"/>
                </a:cubicBezTo>
                <a:cubicBezTo>
                  <a:pt x="22698" y="11171"/>
                  <a:pt x="23110" y="10362"/>
                  <a:pt x="22636" y="9849"/>
                </a:cubicBezTo>
                <a:lnTo>
                  <a:pt x="16045" y="1990"/>
                </a:lnTo>
                <a:cubicBezTo>
                  <a:pt x="14858" y="631"/>
                  <a:pt x="13576" y="1"/>
                  <a:pt x="1228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2"/>
          <p:cNvSpPr/>
          <p:nvPr/>
        </p:nvSpPr>
        <p:spPr>
          <a:xfrm>
            <a:off x="3600418" y="3969026"/>
            <a:ext cx="6231905" cy="731707"/>
          </a:xfrm>
          <a:custGeom>
            <a:rect b="b" l="l" r="r" t="t"/>
            <a:pathLst>
              <a:path extrusionOk="0" h="24589" w="209423">
                <a:moveTo>
                  <a:pt x="24588" y="0"/>
                </a:moveTo>
                <a:cubicBezTo>
                  <a:pt x="11027" y="42"/>
                  <a:pt x="42" y="11027"/>
                  <a:pt x="0" y="24589"/>
                </a:cubicBezTo>
                <a:lnTo>
                  <a:pt x="209423" y="24589"/>
                </a:lnTo>
                <a:cubicBezTo>
                  <a:pt x="209381" y="11027"/>
                  <a:pt x="198396" y="42"/>
                  <a:pt x="1848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2"/>
          <p:cNvSpPr/>
          <p:nvPr/>
        </p:nvSpPr>
        <p:spPr>
          <a:xfrm>
            <a:off x="7762956" y="3001580"/>
            <a:ext cx="958013" cy="1241572"/>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2"/>
          <p:cNvSpPr/>
          <p:nvPr/>
        </p:nvSpPr>
        <p:spPr>
          <a:xfrm>
            <a:off x="8058418" y="3481539"/>
            <a:ext cx="384705" cy="1168904"/>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2"/>
          <p:cNvSpPr/>
          <p:nvPr/>
        </p:nvSpPr>
        <p:spPr>
          <a:xfrm>
            <a:off x="8340014" y="2352718"/>
            <a:ext cx="1157894" cy="150073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p:nvPr/>
        </p:nvSpPr>
        <p:spPr>
          <a:xfrm>
            <a:off x="8685290" y="2926800"/>
            <a:ext cx="455587" cy="1724893"/>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2"/>
          <p:cNvSpPr/>
          <p:nvPr/>
        </p:nvSpPr>
        <p:spPr>
          <a:xfrm>
            <a:off x="9008843" y="3349386"/>
            <a:ext cx="755602" cy="979230"/>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2"/>
          <p:cNvSpPr/>
          <p:nvPr/>
        </p:nvSpPr>
        <p:spPr>
          <a:xfrm>
            <a:off x="9243927" y="3724807"/>
            <a:ext cx="308466" cy="924387"/>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p:nvPr/>
        </p:nvSpPr>
        <p:spPr>
          <a:xfrm>
            <a:off x="4232764" y="3146589"/>
            <a:ext cx="859962" cy="1112901"/>
          </a:xfrm>
          <a:custGeom>
            <a:rect b="b" l="l" r="r" t="t"/>
            <a:pathLst>
              <a:path extrusionOk="0" h="37399" w="28899">
                <a:moveTo>
                  <a:pt x="14304" y="0"/>
                </a:moveTo>
                <a:cubicBezTo>
                  <a:pt x="6444" y="0"/>
                  <a:pt x="40" y="5896"/>
                  <a:pt x="1" y="13189"/>
                </a:cubicBezTo>
                <a:cubicBezTo>
                  <a:pt x="1" y="16231"/>
                  <a:pt x="1099" y="19189"/>
                  <a:pt x="3085" y="21470"/>
                </a:cubicBezTo>
                <a:cubicBezTo>
                  <a:pt x="4606" y="23202"/>
                  <a:pt x="5324" y="25484"/>
                  <a:pt x="5028" y="27765"/>
                </a:cubicBezTo>
                <a:cubicBezTo>
                  <a:pt x="4986" y="28187"/>
                  <a:pt x="4944" y="28610"/>
                  <a:pt x="4986" y="29032"/>
                </a:cubicBezTo>
                <a:cubicBezTo>
                  <a:pt x="5070" y="33670"/>
                  <a:pt x="9202" y="37399"/>
                  <a:pt x="14157" y="37399"/>
                </a:cubicBezTo>
                <a:cubicBezTo>
                  <a:pt x="14212" y="37399"/>
                  <a:pt x="14267" y="37398"/>
                  <a:pt x="14323" y="37398"/>
                </a:cubicBezTo>
                <a:cubicBezTo>
                  <a:pt x="19350" y="37313"/>
                  <a:pt x="23406" y="33553"/>
                  <a:pt x="23406" y="28863"/>
                </a:cubicBezTo>
                <a:lnTo>
                  <a:pt x="23406" y="28356"/>
                </a:lnTo>
                <a:cubicBezTo>
                  <a:pt x="23237" y="25779"/>
                  <a:pt x="24082" y="23202"/>
                  <a:pt x="25687" y="21217"/>
                </a:cubicBezTo>
                <a:cubicBezTo>
                  <a:pt x="27884" y="18555"/>
                  <a:pt x="28898" y="15133"/>
                  <a:pt x="28476" y="11711"/>
                </a:cubicBezTo>
                <a:cubicBezTo>
                  <a:pt x="27758" y="5627"/>
                  <a:pt x="22519" y="769"/>
                  <a:pt x="16013" y="93"/>
                </a:cubicBezTo>
                <a:cubicBezTo>
                  <a:pt x="15437" y="30"/>
                  <a:pt x="14867" y="0"/>
                  <a:pt x="1430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2"/>
          <p:cNvSpPr/>
          <p:nvPr/>
        </p:nvSpPr>
        <p:spPr>
          <a:xfrm>
            <a:off x="4473443" y="3572359"/>
            <a:ext cx="352745" cy="1054517"/>
          </a:xfrm>
          <a:custGeom>
            <a:rect b="b" l="l" r="r" t="t"/>
            <a:pathLst>
              <a:path extrusionOk="0" h="35437" w="11854">
                <a:moveTo>
                  <a:pt x="6251" y="1"/>
                </a:moveTo>
                <a:cubicBezTo>
                  <a:pt x="5844" y="1"/>
                  <a:pt x="5432" y="276"/>
                  <a:pt x="5474" y="825"/>
                </a:cubicBezTo>
                <a:lnTo>
                  <a:pt x="5432" y="13753"/>
                </a:lnTo>
                <a:lnTo>
                  <a:pt x="1714" y="9317"/>
                </a:lnTo>
                <a:cubicBezTo>
                  <a:pt x="1549" y="9096"/>
                  <a:pt x="1341" y="9005"/>
                  <a:pt x="1136" y="9005"/>
                </a:cubicBezTo>
                <a:cubicBezTo>
                  <a:pt x="555" y="9005"/>
                  <a:pt x="0" y="9737"/>
                  <a:pt x="531" y="10331"/>
                </a:cubicBezTo>
                <a:lnTo>
                  <a:pt x="5390" y="16119"/>
                </a:lnTo>
                <a:lnTo>
                  <a:pt x="5305" y="34581"/>
                </a:lnTo>
                <a:cubicBezTo>
                  <a:pt x="5263" y="35151"/>
                  <a:pt x="5664" y="35436"/>
                  <a:pt x="6066" y="35436"/>
                </a:cubicBezTo>
                <a:cubicBezTo>
                  <a:pt x="6467" y="35436"/>
                  <a:pt x="6868" y="35151"/>
                  <a:pt x="6826" y="34581"/>
                </a:cubicBezTo>
                <a:lnTo>
                  <a:pt x="6953" y="10246"/>
                </a:lnTo>
                <a:cubicBezTo>
                  <a:pt x="7037" y="10162"/>
                  <a:pt x="7164" y="10119"/>
                  <a:pt x="7206" y="9993"/>
                </a:cubicBezTo>
                <a:lnTo>
                  <a:pt x="11600" y="4036"/>
                </a:lnTo>
                <a:cubicBezTo>
                  <a:pt x="11854" y="3698"/>
                  <a:pt x="11811" y="3191"/>
                  <a:pt x="11473" y="2979"/>
                </a:cubicBezTo>
                <a:cubicBezTo>
                  <a:pt x="11336" y="2877"/>
                  <a:pt x="11178" y="2829"/>
                  <a:pt x="11022" y="2829"/>
                </a:cubicBezTo>
                <a:cubicBezTo>
                  <a:pt x="10793" y="2829"/>
                  <a:pt x="10568" y="2931"/>
                  <a:pt x="10417" y="3106"/>
                </a:cubicBezTo>
                <a:lnTo>
                  <a:pt x="6995" y="7796"/>
                </a:lnTo>
                <a:lnTo>
                  <a:pt x="6995" y="825"/>
                </a:lnTo>
                <a:cubicBezTo>
                  <a:pt x="7059" y="276"/>
                  <a:pt x="6657" y="1"/>
                  <a:pt x="625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a:off x="4838746" y="2563044"/>
            <a:ext cx="1038447" cy="1346943"/>
          </a:xfrm>
          <a:custGeom>
            <a:rect b="b" l="l" r="r" t="t"/>
            <a:pathLst>
              <a:path extrusionOk="0" h="45264" w="34897">
                <a:moveTo>
                  <a:pt x="17276" y="0"/>
                </a:moveTo>
                <a:cubicBezTo>
                  <a:pt x="7751" y="0"/>
                  <a:pt x="0" y="7161"/>
                  <a:pt x="0" y="16027"/>
                </a:cubicBezTo>
                <a:cubicBezTo>
                  <a:pt x="0" y="19703"/>
                  <a:pt x="1310" y="23294"/>
                  <a:pt x="3760" y="26082"/>
                </a:cubicBezTo>
                <a:cubicBezTo>
                  <a:pt x="5619" y="28152"/>
                  <a:pt x="6464" y="30898"/>
                  <a:pt x="6168" y="33687"/>
                </a:cubicBezTo>
                <a:cubicBezTo>
                  <a:pt x="6084" y="34194"/>
                  <a:pt x="6084" y="34701"/>
                  <a:pt x="6084" y="35208"/>
                </a:cubicBezTo>
                <a:cubicBezTo>
                  <a:pt x="6251" y="40775"/>
                  <a:pt x="11271" y="45264"/>
                  <a:pt x="17281" y="45264"/>
                </a:cubicBezTo>
                <a:cubicBezTo>
                  <a:pt x="17337" y="45264"/>
                  <a:pt x="17393" y="45263"/>
                  <a:pt x="17449" y="45263"/>
                </a:cubicBezTo>
                <a:cubicBezTo>
                  <a:pt x="23490" y="45136"/>
                  <a:pt x="28391" y="40573"/>
                  <a:pt x="28391" y="34912"/>
                </a:cubicBezTo>
                <a:lnTo>
                  <a:pt x="28391" y="34236"/>
                </a:lnTo>
                <a:cubicBezTo>
                  <a:pt x="28180" y="31109"/>
                  <a:pt x="29151" y="28025"/>
                  <a:pt x="31095" y="25617"/>
                </a:cubicBezTo>
                <a:cubicBezTo>
                  <a:pt x="33714" y="22364"/>
                  <a:pt x="34897" y="18224"/>
                  <a:pt x="34390" y="14084"/>
                </a:cubicBezTo>
                <a:cubicBezTo>
                  <a:pt x="33460" y="6775"/>
                  <a:pt x="27166" y="944"/>
                  <a:pt x="19223" y="99"/>
                </a:cubicBezTo>
                <a:cubicBezTo>
                  <a:pt x="18567" y="33"/>
                  <a:pt x="17917" y="0"/>
                  <a:pt x="1727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2"/>
          <p:cNvSpPr/>
          <p:nvPr/>
        </p:nvSpPr>
        <p:spPr>
          <a:xfrm>
            <a:off x="5148522" y="3078920"/>
            <a:ext cx="409344" cy="1546378"/>
          </a:xfrm>
          <a:custGeom>
            <a:rect b="b" l="l" r="r" t="t"/>
            <a:pathLst>
              <a:path extrusionOk="0" h="51966" w="13756">
                <a:moveTo>
                  <a:pt x="6954" y="1"/>
                </a:moveTo>
                <a:cubicBezTo>
                  <a:pt x="6574" y="1"/>
                  <a:pt x="6320" y="296"/>
                  <a:pt x="6320" y="634"/>
                </a:cubicBezTo>
                <a:lnTo>
                  <a:pt x="6320" y="9887"/>
                </a:lnTo>
                <a:lnTo>
                  <a:pt x="1673" y="3549"/>
                </a:lnTo>
                <a:cubicBezTo>
                  <a:pt x="1543" y="3336"/>
                  <a:pt x="1360" y="3249"/>
                  <a:pt x="1176" y="3249"/>
                </a:cubicBezTo>
                <a:cubicBezTo>
                  <a:pt x="705" y="3249"/>
                  <a:pt x="233" y="3823"/>
                  <a:pt x="659" y="4310"/>
                </a:cubicBezTo>
                <a:lnTo>
                  <a:pt x="5940" y="11577"/>
                </a:lnTo>
                <a:cubicBezTo>
                  <a:pt x="6025" y="11703"/>
                  <a:pt x="6151" y="11788"/>
                  <a:pt x="6320" y="11830"/>
                </a:cubicBezTo>
                <a:lnTo>
                  <a:pt x="6320" y="17069"/>
                </a:lnTo>
                <a:lnTo>
                  <a:pt x="1293" y="11112"/>
                </a:lnTo>
                <a:cubicBezTo>
                  <a:pt x="1160" y="10979"/>
                  <a:pt x="1010" y="10923"/>
                  <a:pt x="865" y="10923"/>
                </a:cubicBezTo>
                <a:cubicBezTo>
                  <a:pt x="409" y="10923"/>
                  <a:pt x="1" y="11476"/>
                  <a:pt x="321" y="11957"/>
                </a:cubicBezTo>
                <a:lnTo>
                  <a:pt x="6320" y="19012"/>
                </a:lnTo>
                <a:lnTo>
                  <a:pt x="6320" y="51332"/>
                </a:lnTo>
                <a:cubicBezTo>
                  <a:pt x="6278" y="51670"/>
                  <a:pt x="6574" y="51966"/>
                  <a:pt x="6954" y="51966"/>
                </a:cubicBezTo>
                <a:cubicBezTo>
                  <a:pt x="7292" y="51966"/>
                  <a:pt x="7546" y="51670"/>
                  <a:pt x="7546" y="51332"/>
                </a:cubicBezTo>
                <a:lnTo>
                  <a:pt x="7546" y="19012"/>
                </a:lnTo>
                <a:lnTo>
                  <a:pt x="13545" y="11915"/>
                </a:lnTo>
                <a:cubicBezTo>
                  <a:pt x="13756" y="11661"/>
                  <a:pt x="13714" y="11281"/>
                  <a:pt x="13460" y="11027"/>
                </a:cubicBezTo>
                <a:cubicBezTo>
                  <a:pt x="13351" y="10936"/>
                  <a:pt x="13210" y="10892"/>
                  <a:pt x="13068" y="10892"/>
                </a:cubicBezTo>
                <a:cubicBezTo>
                  <a:pt x="12881" y="10892"/>
                  <a:pt x="12693" y="10968"/>
                  <a:pt x="12573" y="11112"/>
                </a:cubicBezTo>
                <a:lnTo>
                  <a:pt x="7588" y="17069"/>
                </a:lnTo>
                <a:lnTo>
                  <a:pt x="7588" y="11788"/>
                </a:lnTo>
                <a:cubicBezTo>
                  <a:pt x="7715" y="11788"/>
                  <a:pt x="7841" y="11703"/>
                  <a:pt x="7926" y="11577"/>
                </a:cubicBezTo>
                <a:lnTo>
                  <a:pt x="13207" y="4310"/>
                </a:lnTo>
                <a:cubicBezTo>
                  <a:pt x="13515" y="3816"/>
                  <a:pt x="13103" y="3323"/>
                  <a:pt x="12660" y="3323"/>
                </a:cubicBezTo>
                <a:cubicBezTo>
                  <a:pt x="12497" y="3323"/>
                  <a:pt x="12330" y="3390"/>
                  <a:pt x="12193" y="3549"/>
                </a:cubicBezTo>
                <a:lnTo>
                  <a:pt x="7588" y="9887"/>
                </a:lnTo>
                <a:lnTo>
                  <a:pt x="7588" y="634"/>
                </a:lnTo>
                <a:cubicBezTo>
                  <a:pt x="7588" y="296"/>
                  <a:pt x="7292" y="1"/>
                  <a:pt x="6954"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2"/>
          <p:cNvSpPr/>
          <p:nvPr/>
        </p:nvSpPr>
        <p:spPr>
          <a:xfrm>
            <a:off x="5360484" y="2865202"/>
            <a:ext cx="1982593" cy="667610"/>
          </a:xfrm>
          <a:custGeom>
            <a:rect b="b" l="l" r="r" t="t"/>
            <a:pathLst>
              <a:path extrusionOk="0" h="22435" w="66625">
                <a:moveTo>
                  <a:pt x="21462" y="0"/>
                </a:moveTo>
                <a:lnTo>
                  <a:pt x="0" y="22434"/>
                </a:lnTo>
                <a:lnTo>
                  <a:pt x="44825" y="22434"/>
                </a:lnTo>
                <a:lnTo>
                  <a:pt x="666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2"/>
          <p:cNvSpPr/>
          <p:nvPr/>
        </p:nvSpPr>
        <p:spPr>
          <a:xfrm>
            <a:off x="6694364" y="2862672"/>
            <a:ext cx="1361554" cy="784527"/>
          </a:xfrm>
          <a:custGeom>
            <a:rect b="b" l="l" r="r" t="t"/>
            <a:pathLst>
              <a:path extrusionOk="0" h="26364" w="45755">
                <a:moveTo>
                  <a:pt x="21927" y="1"/>
                </a:moveTo>
                <a:lnTo>
                  <a:pt x="21800" y="85"/>
                </a:lnTo>
                <a:lnTo>
                  <a:pt x="0" y="22519"/>
                </a:lnTo>
                <a:lnTo>
                  <a:pt x="3845" y="26364"/>
                </a:lnTo>
                <a:lnTo>
                  <a:pt x="23617" y="7437"/>
                </a:lnTo>
                <a:lnTo>
                  <a:pt x="42501" y="26364"/>
                </a:lnTo>
                <a:lnTo>
                  <a:pt x="45755" y="23111"/>
                </a:lnTo>
                <a:lnTo>
                  <a:pt x="2192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2"/>
          <p:cNvSpPr/>
          <p:nvPr/>
        </p:nvSpPr>
        <p:spPr>
          <a:xfrm>
            <a:off x="5345397" y="3532782"/>
            <a:ext cx="1463385" cy="114418"/>
          </a:xfrm>
          <a:custGeom>
            <a:rect b="b" l="l" r="r" t="t"/>
            <a:pathLst>
              <a:path extrusionOk="0" h="3845" w="49177">
                <a:moveTo>
                  <a:pt x="0" y="0"/>
                </a:moveTo>
                <a:lnTo>
                  <a:pt x="3338" y="3845"/>
                </a:lnTo>
                <a:lnTo>
                  <a:pt x="49177" y="3845"/>
                </a:lnTo>
                <a:lnTo>
                  <a:pt x="4533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2"/>
          <p:cNvSpPr/>
          <p:nvPr/>
        </p:nvSpPr>
        <p:spPr>
          <a:xfrm>
            <a:off x="6801224" y="3078920"/>
            <a:ext cx="1142807" cy="1469693"/>
          </a:xfrm>
          <a:custGeom>
            <a:rect b="b" l="l" r="r" t="t"/>
            <a:pathLst>
              <a:path extrusionOk="0" h="49389" w="38404">
                <a:moveTo>
                  <a:pt x="19857" y="1"/>
                </a:moveTo>
                <a:lnTo>
                  <a:pt x="254" y="18590"/>
                </a:lnTo>
                <a:lnTo>
                  <a:pt x="0" y="19054"/>
                </a:lnTo>
                <a:lnTo>
                  <a:pt x="0" y="49389"/>
                </a:lnTo>
                <a:lnTo>
                  <a:pt x="38403" y="49135"/>
                </a:lnTo>
                <a:lnTo>
                  <a:pt x="38403" y="18843"/>
                </a:lnTo>
                <a:lnTo>
                  <a:pt x="38403" y="18590"/>
                </a:lnTo>
                <a:lnTo>
                  <a:pt x="19857"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2"/>
          <p:cNvSpPr/>
          <p:nvPr/>
        </p:nvSpPr>
        <p:spPr>
          <a:xfrm>
            <a:off x="7145696" y="3824435"/>
            <a:ext cx="261509" cy="163458"/>
          </a:xfrm>
          <a:custGeom>
            <a:rect b="b" l="l" r="r" t="t"/>
            <a:pathLst>
              <a:path extrusionOk="0" h="5493" w="8788">
                <a:moveTo>
                  <a:pt x="803" y="1"/>
                </a:moveTo>
                <a:cubicBezTo>
                  <a:pt x="338" y="1"/>
                  <a:pt x="0" y="339"/>
                  <a:pt x="0" y="803"/>
                </a:cubicBezTo>
                <a:lnTo>
                  <a:pt x="0" y="5493"/>
                </a:lnTo>
                <a:lnTo>
                  <a:pt x="8788" y="549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2"/>
          <p:cNvSpPr/>
          <p:nvPr/>
        </p:nvSpPr>
        <p:spPr>
          <a:xfrm>
            <a:off x="7145696" y="4053240"/>
            <a:ext cx="261509" cy="174796"/>
          </a:xfrm>
          <a:custGeom>
            <a:rect b="b" l="l" r="r" t="t"/>
            <a:pathLst>
              <a:path extrusionOk="0" h="5874" w="8788">
                <a:moveTo>
                  <a:pt x="0" y="1"/>
                </a:moveTo>
                <a:lnTo>
                  <a:pt x="0" y="5028"/>
                </a:lnTo>
                <a:cubicBezTo>
                  <a:pt x="0" y="5493"/>
                  <a:pt x="338" y="5831"/>
                  <a:pt x="803" y="5873"/>
                </a:cubicBezTo>
                <a:lnTo>
                  <a:pt x="8788" y="5873"/>
                </a:lnTo>
                <a:lnTo>
                  <a:pt x="87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2"/>
          <p:cNvSpPr/>
          <p:nvPr/>
        </p:nvSpPr>
        <p:spPr>
          <a:xfrm>
            <a:off x="7472553" y="3824435"/>
            <a:ext cx="241423" cy="163458"/>
          </a:xfrm>
          <a:custGeom>
            <a:rect b="b" l="l" r="r" t="t"/>
            <a:pathLst>
              <a:path extrusionOk="0" h="5493" w="8113">
                <a:moveTo>
                  <a:pt x="0" y="1"/>
                </a:moveTo>
                <a:lnTo>
                  <a:pt x="0" y="5493"/>
                </a:lnTo>
                <a:lnTo>
                  <a:pt x="8112" y="5493"/>
                </a:lnTo>
                <a:lnTo>
                  <a:pt x="8112" y="803"/>
                </a:lnTo>
                <a:cubicBezTo>
                  <a:pt x="8112" y="339"/>
                  <a:pt x="7732" y="1"/>
                  <a:pt x="726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2"/>
          <p:cNvSpPr/>
          <p:nvPr/>
        </p:nvSpPr>
        <p:spPr>
          <a:xfrm>
            <a:off x="7472553" y="4053240"/>
            <a:ext cx="241423" cy="173546"/>
          </a:xfrm>
          <a:custGeom>
            <a:rect b="b" l="l" r="r" t="t"/>
            <a:pathLst>
              <a:path extrusionOk="0" h="5832" w="8113">
                <a:moveTo>
                  <a:pt x="0" y="1"/>
                </a:moveTo>
                <a:lnTo>
                  <a:pt x="0" y="5831"/>
                </a:lnTo>
                <a:lnTo>
                  <a:pt x="7267" y="5831"/>
                </a:lnTo>
                <a:cubicBezTo>
                  <a:pt x="7732" y="5831"/>
                  <a:pt x="8112" y="5493"/>
                  <a:pt x="8112" y="5028"/>
                </a:cubicBezTo>
                <a:lnTo>
                  <a:pt x="8112"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2"/>
          <p:cNvSpPr/>
          <p:nvPr/>
        </p:nvSpPr>
        <p:spPr>
          <a:xfrm>
            <a:off x="5452257" y="3639641"/>
            <a:ext cx="1348997" cy="908973"/>
          </a:xfrm>
          <a:custGeom>
            <a:rect b="b" l="l" r="r" t="t"/>
            <a:pathLst>
              <a:path extrusionOk="0" h="30546" w="45333">
                <a:moveTo>
                  <a:pt x="0" y="0"/>
                </a:moveTo>
                <a:lnTo>
                  <a:pt x="0" y="30546"/>
                </a:lnTo>
                <a:lnTo>
                  <a:pt x="45332" y="30546"/>
                </a:lnTo>
                <a:lnTo>
                  <a:pt x="4533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2"/>
          <p:cNvSpPr/>
          <p:nvPr/>
        </p:nvSpPr>
        <p:spPr>
          <a:xfrm>
            <a:off x="5978994" y="3972776"/>
            <a:ext cx="270347" cy="568309"/>
          </a:xfrm>
          <a:custGeom>
            <a:rect b="b" l="l" r="r" t="t"/>
            <a:pathLst>
              <a:path extrusionOk="0" h="19098" w="9085">
                <a:moveTo>
                  <a:pt x="1015" y="1"/>
                </a:moveTo>
                <a:cubicBezTo>
                  <a:pt x="466" y="1"/>
                  <a:pt x="1" y="466"/>
                  <a:pt x="1" y="1015"/>
                </a:cubicBezTo>
                <a:lnTo>
                  <a:pt x="1" y="19097"/>
                </a:lnTo>
                <a:lnTo>
                  <a:pt x="9084" y="19097"/>
                </a:lnTo>
                <a:lnTo>
                  <a:pt x="9084" y="1015"/>
                </a:lnTo>
                <a:cubicBezTo>
                  <a:pt x="9084" y="466"/>
                  <a:pt x="8620" y="1"/>
                  <a:pt x="80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2"/>
          <p:cNvSpPr/>
          <p:nvPr/>
        </p:nvSpPr>
        <p:spPr>
          <a:xfrm>
            <a:off x="6519599" y="3976555"/>
            <a:ext cx="114447" cy="94331"/>
          </a:xfrm>
          <a:custGeom>
            <a:rect b="b" l="l" r="r" t="t"/>
            <a:pathLst>
              <a:path extrusionOk="0" h="3170" w="3846">
                <a:moveTo>
                  <a:pt x="1" y="1"/>
                </a:moveTo>
                <a:lnTo>
                  <a:pt x="1" y="3169"/>
                </a:lnTo>
                <a:lnTo>
                  <a:pt x="3845" y="3127"/>
                </a:lnTo>
                <a:lnTo>
                  <a:pt x="3845"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2"/>
          <p:cNvSpPr/>
          <p:nvPr/>
        </p:nvSpPr>
        <p:spPr>
          <a:xfrm>
            <a:off x="6378786" y="3976555"/>
            <a:ext cx="115697" cy="93081"/>
          </a:xfrm>
          <a:custGeom>
            <a:rect b="b" l="l" r="r" t="t"/>
            <a:pathLst>
              <a:path extrusionOk="0" h="3128" w="3888">
                <a:moveTo>
                  <a:pt x="381" y="1"/>
                </a:moveTo>
                <a:cubicBezTo>
                  <a:pt x="170" y="1"/>
                  <a:pt x="1" y="170"/>
                  <a:pt x="1" y="339"/>
                </a:cubicBezTo>
                <a:lnTo>
                  <a:pt x="1" y="3127"/>
                </a:lnTo>
                <a:lnTo>
                  <a:pt x="3888" y="3127"/>
                </a:lnTo>
                <a:lnTo>
                  <a:pt x="388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2"/>
          <p:cNvSpPr/>
          <p:nvPr/>
        </p:nvSpPr>
        <p:spPr>
          <a:xfrm>
            <a:off x="6378786" y="4094752"/>
            <a:ext cx="115697" cy="94302"/>
          </a:xfrm>
          <a:custGeom>
            <a:rect b="b" l="l" r="r" t="t"/>
            <a:pathLst>
              <a:path extrusionOk="0" h="3169" w="3888">
                <a:moveTo>
                  <a:pt x="3888" y="0"/>
                </a:moveTo>
                <a:lnTo>
                  <a:pt x="1" y="42"/>
                </a:lnTo>
                <a:lnTo>
                  <a:pt x="1" y="2831"/>
                </a:lnTo>
                <a:cubicBezTo>
                  <a:pt x="1" y="3000"/>
                  <a:pt x="170" y="3169"/>
                  <a:pt x="381" y="3169"/>
                </a:cubicBezTo>
                <a:lnTo>
                  <a:pt x="3888" y="3169"/>
                </a:lnTo>
                <a:lnTo>
                  <a:pt x="3888"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2"/>
          <p:cNvSpPr/>
          <p:nvPr/>
        </p:nvSpPr>
        <p:spPr>
          <a:xfrm>
            <a:off x="6519599" y="4096002"/>
            <a:ext cx="114447" cy="93052"/>
          </a:xfrm>
          <a:custGeom>
            <a:rect b="b" l="l" r="r" t="t"/>
            <a:pathLst>
              <a:path extrusionOk="0" h="3127" w="3846">
                <a:moveTo>
                  <a:pt x="1" y="0"/>
                </a:moveTo>
                <a:lnTo>
                  <a:pt x="1" y="3127"/>
                </a:lnTo>
                <a:lnTo>
                  <a:pt x="3507" y="3127"/>
                </a:lnTo>
                <a:cubicBezTo>
                  <a:pt x="3718"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2"/>
          <p:cNvSpPr/>
          <p:nvPr/>
        </p:nvSpPr>
        <p:spPr>
          <a:xfrm>
            <a:off x="5732602" y="3976555"/>
            <a:ext cx="115697" cy="94331"/>
          </a:xfrm>
          <a:custGeom>
            <a:rect b="b" l="l" r="r" t="t"/>
            <a:pathLst>
              <a:path extrusionOk="0" h="3170" w="3888">
                <a:moveTo>
                  <a:pt x="0" y="1"/>
                </a:moveTo>
                <a:lnTo>
                  <a:pt x="0" y="3169"/>
                </a:lnTo>
                <a:lnTo>
                  <a:pt x="3887" y="3127"/>
                </a:lnTo>
                <a:lnTo>
                  <a:pt x="3887" y="381"/>
                </a:lnTo>
                <a:cubicBezTo>
                  <a:pt x="3845" y="170"/>
                  <a:pt x="3718" y="1"/>
                  <a:pt x="350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2"/>
          <p:cNvSpPr/>
          <p:nvPr/>
        </p:nvSpPr>
        <p:spPr>
          <a:xfrm>
            <a:off x="5732602" y="4096002"/>
            <a:ext cx="114418" cy="93052"/>
          </a:xfrm>
          <a:custGeom>
            <a:rect b="b" l="l" r="r" t="t"/>
            <a:pathLst>
              <a:path extrusionOk="0" h="3127" w="3845">
                <a:moveTo>
                  <a:pt x="0" y="0"/>
                </a:moveTo>
                <a:lnTo>
                  <a:pt x="0" y="3127"/>
                </a:lnTo>
                <a:lnTo>
                  <a:pt x="3507" y="3127"/>
                </a:lnTo>
                <a:cubicBezTo>
                  <a:pt x="3676" y="3127"/>
                  <a:pt x="3845" y="2958"/>
                  <a:pt x="3845" y="2789"/>
                </a:cubicBez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2"/>
          <p:cNvSpPr/>
          <p:nvPr/>
        </p:nvSpPr>
        <p:spPr>
          <a:xfrm>
            <a:off x="5591790" y="3976555"/>
            <a:ext cx="114447" cy="93081"/>
          </a:xfrm>
          <a:custGeom>
            <a:rect b="b" l="l" r="r" t="t"/>
            <a:pathLst>
              <a:path extrusionOk="0" h="3128" w="3846">
                <a:moveTo>
                  <a:pt x="381" y="1"/>
                </a:moveTo>
                <a:cubicBezTo>
                  <a:pt x="170" y="1"/>
                  <a:pt x="1" y="170"/>
                  <a:pt x="1" y="339"/>
                </a:cubicBezTo>
                <a:lnTo>
                  <a:pt x="1" y="3127"/>
                </a:lnTo>
                <a:lnTo>
                  <a:pt x="3845" y="3127"/>
                </a:lnTo>
                <a:lnTo>
                  <a:pt x="3845"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a:off x="5591790" y="4094752"/>
            <a:ext cx="114447" cy="94302"/>
          </a:xfrm>
          <a:custGeom>
            <a:rect b="b" l="l" r="r" t="t"/>
            <a:pathLst>
              <a:path extrusionOk="0" h="3169" w="3846">
                <a:moveTo>
                  <a:pt x="3845" y="0"/>
                </a:moveTo>
                <a:lnTo>
                  <a:pt x="1" y="42"/>
                </a:lnTo>
                <a:lnTo>
                  <a:pt x="1" y="2831"/>
                </a:lnTo>
                <a:cubicBezTo>
                  <a:pt x="1" y="3000"/>
                  <a:pt x="170" y="3169"/>
                  <a:pt x="381" y="3169"/>
                </a:cubicBezTo>
                <a:lnTo>
                  <a:pt x="3845" y="3169"/>
                </a:lnTo>
                <a:lnTo>
                  <a:pt x="3845"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2"/>
          <p:cNvSpPr/>
          <p:nvPr/>
        </p:nvSpPr>
        <p:spPr>
          <a:xfrm>
            <a:off x="4281800" y="4546074"/>
            <a:ext cx="4972210" cy="667574"/>
          </a:xfrm>
          <a:custGeom>
            <a:rect b="b" l="l" r="r" t="t"/>
            <a:pathLst>
              <a:path extrusionOk="0" h="20111" w="167091">
                <a:moveTo>
                  <a:pt x="18547" y="0"/>
                </a:moveTo>
                <a:cubicBezTo>
                  <a:pt x="8323" y="0"/>
                  <a:pt x="0" y="8323"/>
                  <a:pt x="0" y="18589"/>
                </a:cubicBezTo>
                <a:lnTo>
                  <a:pt x="0" y="20110"/>
                </a:lnTo>
                <a:lnTo>
                  <a:pt x="167091" y="20110"/>
                </a:lnTo>
                <a:lnTo>
                  <a:pt x="167091" y="18589"/>
                </a:lnTo>
                <a:cubicBezTo>
                  <a:pt x="167091" y="8323"/>
                  <a:pt x="158768" y="0"/>
                  <a:pt x="14850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2"/>
          <p:cNvSpPr/>
          <p:nvPr/>
        </p:nvSpPr>
        <p:spPr>
          <a:xfrm>
            <a:off x="4945605" y="4939567"/>
            <a:ext cx="3542779" cy="426217"/>
          </a:xfrm>
          <a:custGeom>
            <a:rect b="b" l="l" r="r" t="t"/>
            <a:pathLst>
              <a:path extrusionOk="0" h="14323" w="119055">
                <a:moveTo>
                  <a:pt x="13224" y="1"/>
                </a:moveTo>
                <a:cubicBezTo>
                  <a:pt x="5915" y="1"/>
                  <a:pt x="0" y="5915"/>
                  <a:pt x="0" y="13224"/>
                </a:cubicBezTo>
                <a:lnTo>
                  <a:pt x="0" y="14323"/>
                </a:lnTo>
                <a:lnTo>
                  <a:pt x="119055" y="14323"/>
                </a:lnTo>
                <a:lnTo>
                  <a:pt x="119055" y="13224"/>
                </a:lnTo>
                <a:cubicBezTo>
                  <a:pt x="119055" y="5915"/>
                  <a:pt x="113098" y="1"/>
                  <a:pt x="10578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2"/>
          <p:cNvSpPr/>
          <p:nvPr/>
        </p:nvSpPr>
        <p:spPr>
          <a:xfrm>
            <a:off x="7706387" y="4205539"/>
            <a:ext cx="668859" cy="867342"/>
          </a:xfrm>
          <a:custGeom>
            <a:rect b="b" l="l" r="r" t="t"/>
            <a:pathLst>
              <a:path extrusionOk="0" h="29147" w="22477">
                <a:moveTo>
                  <a:pt x="11078" y="1"/>
                </a:moveTo>
                <a:cubicBezTo>
                  <a:pt x="4980" y="1"/>
                  <a:pt x="40" y="4601"/>
                  <a:pt x="1" y="10261"/>
                </a:cubicBezTo>
                <a:cubicBezTo>
                  <a:pt x="1" y="12627"/>
                  <a:pt x="846" y="14908"/>
                  <a:pt x="2409" y="16725"/>
                </a:cubicBezTo>
                <a:cubicBezTo>
                  <a:pt x="3592" y="18077"/>
                  <a:pt x="4141" y="19851"/>
                  <a:pt x="3930" y="21626"/>
                </a:cubicBezTo>
                <a:cubicBezTo>
                  <a:pt x="3887" y="21964"/>
                  <a:pt x="3845" y="22302"/>
                  <a:pt x="3887" y="22640"/>
                </a:cubicBezTo>
                <a:cubicBezTo>
                  <a:pt x="3971" y="26247"/>
                  <a:pt x="7179" y="29146"/>
                  <a:pt x="11070" y="29146"/>
                </a:cubicBezTo>
                <a:cubicBezTo>
                  <a:pt x="11098" y="29146"/>
                  <a:pt x="11126" y="29146"/>
                  <a:pt x="11154" y="29146"/>
                </a:cubicBezTo>
                <a:cubicBezTo>
                  <a:pt x="15041" y="29104"/>
                  <a:pt x="18209" y="26146"/>
                  <a:pt x="18252" y="22513"/>
                </a:cubicBezTo>
                <a:lnTo>
                  <a:pt x="18252" y="22048"/>
                </a:lnTo>
                <a:cubicBezTo>
                  <a:pt x="18125" y="20063"/>
                  <a:pt x="18759" y="18077"/>
                  <a:pt x="20026" y="16514"/>
                </a:cubicBezTo>
                <a:cubicBezTo>
                  <a:pt x="21716" y="14444"/>
                  <a:pt x="22476" y="11782"/>
                  <a:pt x="22181" y="9120"/>
                </a:cubicBezTo>
                <a:cubicBezTo>
                  <a:pt x="21589" y="4346"/>
                  <a:pt x="17533" y="629"/>
                  <a:pt x="12464" y="79"/>
                </a:cubicBezTo>
                <a:cubicBezTo>
                  <a:pt x="11996" y="26"/>
                  <a:pt x="11534" y="1"/>
                  <a:pt x="110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
          <p:cNvSpPr/>
          <p:nvPr/>
        </p:nvSpPr>
        <p:spPr>
          <a:xfrm>
            <a:off x="7896091" y="4537276"/>
            <a:ext cx="272966" cy="820027"/>
          </a:xfrm>
          <a:custGeom>
            <a:rect b="b" l="l" r="r" t="t"/>
            <a:pathLst>
              <a:path extrusionOk="0" h="27557" w="9173">
                <a:moveTo>
                  <a:pt x="4779" y="0"/>
                </a:moveTo>
                <a:cubicBezTo>
                  <a:pt x="4462" y="0"/>
                  <a:pt x="4145" y="212"/>
                  <a:pt x="4188" y="634"/>
                </a:cubicBezTo>
                <a:lnTo>
                  <a:pt x="4145" y="10731"/>
                </a:lnTo>
                <a:lnTo>
                  <a:pt x="1272" y="7267"/>
                </a:lnTo>
                <a:cubicBezTo>
                  <a:pt x="1139" y="7112"/>
                  <a:pt x="980" y="7047"/>
                  <a:pt x="826" y="7047"/>
                </a:cubicBezTo>
                <a:cubicBezTo>
                  <a:pt x="393" y="7047"/>
                  <a:pt x="0" y="7560"/>
                  <a:pt x="343" y="8027"/>
                </a:cubicBezTo>
                <a:lnTo>
                  <a:pt x="4145" y="12548"/>
                </a:lnTo>
                <a:lnTo>
                  <a:pt x="4061" y="26955"/>
                </a:lnTo>
                <a:cubicBezTo>
                  <a:pt x="4040" y="27356"/>
                  <a:pt x="4335" y="27557"/>
                  <a:pt x="4636" y="27557"/>
                </a:cubicBezTo>
                <a:cubicBezTo>
                  <a:pt x="4937" y="27557"/>
                  <a:pt x="5244" y="27356"/>
                  <a:pt x="5244" y="26955"/>
                </a:cubicBezTo>
                <a:lnTo>
                  <a:pt x="5328" y="7985"/>
                </a:lnTo>
                <a:cubicBezTo>
                  <a:pt x="5413" y="7943"/>
                  <a:pt x="5455" y="7858"/>
                  <a:pt x="5539" y="7816"/>
                </a:cubicBezTo>
                <a:lnTo>
                  <a:pt x="8962" y="3127"/>
                </a:lnTo>
                <a:cubicBezTo>
                  <a:pt x="9173" y="2873"/>
                  <a:pt x="9088" y="2493"/>
                  <a:pt x="8835" y="2324"/>
                </a:cubicBezTo>
                <a:cubicBezTo>
                  <a:pt x="8729" y="2236"/>
                  <a:pt x="8602" y="2192"/>
                  <a:pt x="8476" y="2192"/>
                </a:cubicBezTo>
                <a:cubicBezTo>
                  <a:pt x="8301" y="2192"/>
                  <a:pt x="8131" y="2278"/>
                  <a:pt x="8032" y="2451"/>
                </a:cubicBezTo>
                <a:lnTo>
                  <a:pt x="5371" y="6042"/>
                </a:lnTo>
                <a:lnTo>
                  <a:pt x="5371" y="634"/>
                </a:lnTo>
                <a:cubicBezTo>
                  <a:pt x="5413" y="212"/>
                  <a:pt x="5096" y="0"/>
                  <a:pt x="477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2"/>
          <p:cNvSpPr/>
          <p:nvPr/>
        </p:nvSpPr>
        <p:spPr>
          <a:xfrm>
            <a:off x="7290258" y="4556886"/>
            <a:ext cx="465199" cy="602738"/>
          </a:xfrm>
          <a:custGeom>
            <a:rect b="b" l="l" r="r" t="t"/>
            <a:pathLst>
              <a:path extrusionOk="0" h="20255" w="15633">
                <a:moveTo>
                  <a:pt x="7962" y="1"/>
                </a:moveTo>
                <a:cubicBezTo>
                  <a:pt x="7636" y="1"/>
                  <a:pt x="7306" y="20"/>
                  <a:pt x="6971" y="60"/>
                </a:cubicBezTo>
                <a:cubicBezTo>
                  <a:pt x="3423" y="440"/>
                  <a:pt x="592" y="3059"/>
                  <a:pt x="212" y="6354"/>
                </a:cubicBezTo>
                <a:cubicBezTo>
                  <a:pt x="1" y="8171"/>
                  <a:pt x="550" y="10030"/>
                  <a:pt x="1690" y="11466"/>
                </a:cubicBezTo>
                <a:cubicBezTo>
                  <a:pt x="2578" y="12565"/>
                  <a:pt x="3042" y="13959"/>
                  <a:pt x="2958" y="15353"/>
                </a:cubicBezTo>
                <a:lnTo>
                  <a:pt x="2958" y="15649"/>
                </a:lnTo>
                <a:cubicBezTo>
                  <a:pt x="2958" y="18184"/>
                  <a:pt x="5155" y="20212"/>
                  <a:pt x="7859" y="20254"/>
                </a:cubicBezTo>
                <a:cubicBezTo>
                  <a:pt x="7887" y="20255"/>
                  <a:pt x="7915" y="20255"/>
                  <a:pt x="7943" y="20255"/>
                </a:cubicBezTo>
                <a:cubicBezTo>
                  <a:pt x="10650" y="20255"/>
                  <a:pt x="12845" y="18242"/>
                  <a:pt x="12928" y="15734"/>
                </a:cubicBezTo>
                <a:cubicBezTo>
                  <a:pt x="12928" y="15480"/>
                  <a:pt x="12928" y="15269"/>
                  <a:pt x="12886" y="15058"/>
                </a:cubicBezTo>
                <a:cubicBezTo>
                  <a:pt x="12717" y="13790"/>
                  <a:pt x="13140" y="12565"/>
                  <a:pt x="13942" y="11635"/>
                </a:cubicBezTo>
                <a:cubicBezTo>
                  <a:pt x="15041" y="10368"/>
                  <a:pt x="15632" y="8763"/>
                  <a:pt x="15590" y="7115"/>
                </a:cubicBezTo>
                <a:cubicBezTo>
                  <a:pt x="15590" y="3194"/>
                  <a:pt x="12169" y="1"/>
                  <a:pt x="79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2"/>
          <p:cNvSpPr/>
          <p:nvPr/>
        </p:nvSpPr>
        <p:spPr>
          <a:xfrm>
            <a:off x="7433570" y="4788697"/>
            <a:ext cx="190627" cy="569559"/>
          </a:xfrm>
          <a:custGeom>
            <a:rect b="b" l="l" r="r" t="t"/>
            <a:pathLst>
              <a:path extrusionOk="0" h="19140" w="6406">
                <a:moveTo>
                  <a:pt x="3085" y="1"/>
                </a:moveTo>
                <a:cubicBezTo>
                  <a:pt x="2831" y="1"/>
                  <a:pt x="2662" y="170"/>
                  <a:pt x="2662" y="423"/>
                </a:cubicBezTo>
                <a:lnTo>
                  <a:pt x="2662" y="4183"/>
                </a:lnTo>
                <a:lnTo>
                  <a:pt x="804" y="1649"/>
                </a:lnTo>
                <a:cubicBezTo>
                  <a:pt x="727" y="1546"/>
                  <a:pt x="604" y="1490"/>
                  <a:pt x="471" y="1490"/>
                </a:cubicBezTo>
                <a:cubicBezTo>
                  <a:pt x="385" y="1490"/>
                  <a:pt x="295" y="1514"/>
                  <a:pt x="212" y="1564"/>
                </a:cubicBezTo>
                <a:cubicBezTo>
                  <a:pt x="43" y="1691"/>
                  <a:pt x="1" y="1987"/>
                  <a:pt x="128" y="2156"/>
                </a:cubicBezTo>
                <a:lnTo>
                  <a:pt x="2536" y="5409"/>
                </a:lnTo>
                <a:cubicBezTo>
                  <a:pt x="2578" y="5451"/>
                  <a:pt x="2620" y="5493"/>
                  <a:pt x="2662" y="5493"/>
                </a:cubicBezTo>
                <a:lnTo>
                  <a:pt x="2747" y="18717"/>
                </a:lnTo>
                <a:cubicBezTo>
                  <a:pt x="2747" y="18928"/>
                  <a:pt x="2916" y="19139"/>
                  <a:pt x="3127" y="19139"/>
                </a:cubicBezTo>
                <a:cubicBezTo>
                  <a:pt x="3381" y="19139"/>
                  <a:pt x="3550" y="18928"/>
                  <a:pt x="3550" y="18717"/>
                </a:cubicBezTo>
                <a:lnTo>
                  <a:pt x="3507" y="8704"/>
                </a:lnTo>
                <a:lnTo>
                  <a:pt x="6127" y="5535"/>
                </a:lnTo>
                <a:cubicBezTo>
                  <a:pt x="6406" y="5225"/>
                  <a:pt x="6139" y="4869"/>
                  <a:pt x="5843" y="4869"/>
                </a:cubicBezTo>
                <a:cubicBezTo>
                  <a:pt x="5736" y="4869"/>
                  <a:pt x="5625" y="4916"/>
                  <a:pt x="5535" y="5028"/>
                </a:cubicBezTo>
                <a:lnTo>
                  <a:pt x="3507" y="7394"/>
                </a:lnTo>
                <a:lnTo>
                  <a:pt x="3507" y="423"/>
                </a:lnTo>
                <a:cubicBezTo>
                  <a:pt x="3507" y="170"/>
                  <a:pt x="3296" y="1"/>
                  <a:pt x="308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21"/>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Collection</a:t>
            </a:r>
            <a:endParaRPr/>
          </a:p>
        </p:txBody>
      </p:sp>
      <p:sp>
        <p:nvSpPr>
          <p:cNvPr id="414" name="Google Shape;414;p21"/>
          <p:cNvSpPr txBox="1"/>
          <p:nvPr/>
        </p:nvSpPr>
        <p:spPr>
          <a:xfrm>
            <a:off x="670900" y="1240150"/>
            <a:ext cx="7959300" cy="16008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Clr>
                <a:srgbClr val="7F6000"/>
              </a:buClr>
              <a:buSzPts val="1400"/>
              <a:buFont typeface="Times New Roman"/>
              <a:buChar char="●"/>
            </a:pPr>
            <a:r>
              <a:rPr b="1" lang="en">
                <a:solidFill>
                  <a:srgbClr val="7F6000"/>
                </a:solidFill>
                <a:latin typeface="Times New Roman"/>
                <a:ea typeface="Times New Roman"/>
                <a:cs typeface="Times New Roman"/>
                <a:sym typeface="Times New Roman"/>
              </a:rPr>
              <a:t>Raw data is collected through web scraping </a:t>
            </a:r>
            <a:r>
              <a:rPr b="1" lang="en">
                <a:solidFill>
                  <a:srgbClr val="7F6000"/>
                </a:solidFill>
                <a:latin typeface="Times New Roman"/>
                <a:ea typeface="Times New Roman"/>
                <a:cs typeface="Times New Roman"/>
                <a:sym typeface="Times New Roman"/>
              </a:rPr>
              <a:t>Zillow and Greatschools website</a:t>
            </a:r>
            <a:r>
              <a:rPr b="1" lang="en">
                <a:solidFill>
                  <a:srgbClr val="7F6000"/>
                </a:solidFill>
                <a:latin typeface="Times New Roman"/>
                <a:ea typeface="Times New Roman"/>
                <a:cs typeface="Times New Roman"/>
                <a:sym typeface="Times New Roman"/>
              </a:rPr>
              <a:t> using Beautiful soup Python library</a:t>
            </a:r>
            <a:endParaRPr b="1">
              <a:solidFill>
                <a:srgbClr val="7F6000"/>
              </a:solidFill>
              <a:latin typeface="Times New Roman"/>
              <a:ea typeface="Times New Roman"/>
              <a:cs typeface="Times New Roman"/>
              <a:sym typeface="Times New Roman"/>
            </a:endParaRPr>
          </a:p>
          <a:p>
            <a:pPr indent="-317500" lvl="0" marL="457200" rtl="0" algn="l">
              <a:spcBef>
                <a:spcPts val="0"/>
              </a:spcBef>
              <a:spcAft>
                <a:spcPts val="0"/>
              </a:spcAft>
              <a:buClr>
                <a:srgbClr val="7F6000"/>
              </a:buClr>
              <a:buSzPts val="1400"/>
              <a:buFont typeface="Times New Roman"/>
              <a:buChar char="●"/>
            </a:pPr>
            <a:r>
              <a:rPr b="1" lang="en">
                <a:solidFill>
                  <a:srgbClr val="7F6000"/>
                </a:solidFill>
                <a:latin typeface="Times New Roman"/>
                <a:ea typeface="Times New Roman"/>
                <a:cs typeface="Times New Roman"/>
                <a:sym typeface="Times New Roman"/>
              </a:rPr>
              <a:t>Crime data is collected from the official FBI website.</a:t>
            </a:r>
            <a:endParaRPr b="1">
              <a:solidFill>
                <a:srgbClr val="7F6000"/>
              </a:solidFill>
              <a:latin typeface="Times New Roman"/>
              <a:ea typeface="Times New Roman"/>
              <a:cs typeface="Times New Roman"/>
              <a:sym typeface="Times New Roman"/>
            </a:endParaRPr>
          </a:p>
          <a:p>
            <a:pPr indent="-317500" lvl="0" marL="457200" rtl="0" algn="l">
              <a:spcBef>
                <a:spcPts val="0"/>
              </a:spcBef>
              <a:spcAft>
                <a:spcPts val="0"/>
              </a:spcAft>
              <a:buClr>
                <a:srgbClr val="7F6000"/>
              </a:buClr>
              <a:buSzPts val="1400"/>
              <a:buFont typeface="Times New Roman"/>
              <a:buChar char="●"/>
            </a:pPr>
            <a:r>
              <a:rPr b="1" lang="en">
                <a:solidFill>
                  <a:srgbClr val="7F6000"/>
                </a:solidFill>
                <a:latin typeface="Times New Roman"/>
                <a:ea typeface="Times New Roman"/>
                <a:cs typeface="Times New Roman"/>
                <a:sym typeface="Times New Roman"/>
              </a:rPr>
              <a:t>GDP data retrieved as pdf file from Bureau of Economic Analysis website</a:t>
            </a:r>
            <a:endParaRPr b="1">
              <a:solidFill>
                <a:srgbClr val="7F6000"/>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200">
              <a:solidFill>
                <a:schemeClr val="dk1"/>
              </a:solidFill>
              <a:latin typeface="Times New Roman"/>
              <a:ea typeface="Times New Roman"/>
              <a:cs typeface="Times New Roman"/>
              <a:sym typeface="Times New Roman"/>
            </a:endParaRPr>
          </a:p>
        </p:txBody>
      </p:sp>
      <p:graphicFrame>
        <p:nvGraphicFramePr>
          <p:cNvPr id="415" name="Google Shape;415;p21"/>
          <p:cNvGraphicFramePr/>
          <p:nvPr/>
        </p:nvGraphicFramePr>
        <p:xfrm>
          <a:off x="790975" y="2886085"/>
          <a:ext cx="3000000" cy="3000000"/>
        </p:xfrm>
        <a:graphic>
          <a:graphicData uri="http://schemas.openxmlformats.org/drawingml/2006/table">
            <a:tbl>
              <a:tblPr>
                <a:noFill/>
                <a:tableStyleId>{AD0C67CE-0BF8-448D-9DC5-0DE0CE6CC311}</a:tableStyleId>
              </a:tblPr>
              <a:tblGrid>
                <a:gridCol w="2725950"/>
                <a:gridCol w="3204300"/>
                <a:gridCol w="1707875"/>
              </a:tblGrid>
              <a:tr h="394225">
                <a:tc>
                  <a:txBody>
                    <a:bodyPr/>
                    <a:lstStyle/>
                    <a:p>
                      <a:pPr indent="0" lvl="0" marL="0" rtl="0" algn="ctr">
                        <a:spcBef>
                          <a:spcPts val="0"/>
                        </a:spcBef>
                        <a:spcAft>
                          <a:spcPts val="0"/>
                        </a:spcAft>
                        <a:buClr>
                          <a:schemeClr val="dk1"/>
                        </a:buClr>
                        <a:buSzPts val="1100"/>
                        <a:buFont typeface="Arial"/>
                        <a:buNone/>
                      </a:pPr>
                      <a:r>
                        <a:rPr lang="en" sz="1500">
                          <a:solidFill>
                            <a:schemeClr val="lt1"/>
                          </a:solidFill>
                          <a:latin typeface="Montserrat ExtraBold"/>
                          <a:ea typeface="Montserrat ExtraBold"/>
                          <a:cs typeface="Montserrat ExtraBold"/>
                          <a:sym typeface="Montserrat ExtraBold"/>
                        </a:rPr>
                        <a:t>Dataset</a:t>
                      </a:r>
                      <a:endParaRPr sz="1500">
                        <a:solidFill>
                          <a:schemeClr val="lt1"/>
                        </a:solidFill>
                        <a:latin typeface="Montserrat ExtraBold"/>
                        <a:ea typeface="Montserrat ExtraBold"/>
                        <a:cs typeface="Montserrat ExtraBold"/>
                        <a:sym typeface="Montserrat ExtraBold"/>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lt1"/>
                          </a:solidFill>
                          <a:latin typeface="Montserrat ExtraBold"/>
                          <a:ea typeface="Montserrat ExtraBold"/>
                          <a:cs typeface="Montserrat ExtraBold"/>
                          <a:sym typeface="Montserrat ExtraBold"/>
                        </a:rPr>
                        <a:t>Statistics ( Rows x Columns )</a:t>
                      </a:r>
                      <a:endParaRPr sz="15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500">
                          <a:solidFill>
                            <a:schemeClr val="lt1"/>
                          </a:solidFill>
                          <a:latin typeface="Montserrat ExtraBold"/>
                          <a:ea typeface="Montserrat ExtraBold"/>
                          <a:cs typeface="Montserrat ExtraBold"/>
                          <a:sym typeface="Montserrat ExtraBold"/>
                        </a:rPr>
                        <a:t>Size</a:t>
                      </a:r>
                      <a:endParaRPr sz="1500">
                        <a:solidFill>
                          <a:schemeClr val="lt1"/>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4"/>
                    </a:solidFill>
                  </a:tcPr>
                </a:tc>
              </a:tr>
              <a:tr h="384125">
                <a:tc>
                  <a:txBody>
                    <a:bodyPr/>
                    <a:lstStyle/>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Houses</a:t>
                      </a:r>
                      <a:endParaRPr b="1" sz="1500">
                        <a:solidFill>
                          <a:schemeClr val="dk1"/>
                        </a:solidFill>
                        <a:latin typeface="Times New Roman"/>
                        <a:ea typeface="Times New Roman"/>
                        <a:cs typeface="Times New Roman"/>
                        <a:sym typeface="Times New Roma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16530 x 54</a:t>
                      </a:r>
                      <a:endParaRPr b="1" sz="15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434343"/>
                          </a:solidFill>
                          <a:latin typeface="Times New Roman"/>
                          <a:ea typeface="Times New Roman"/>
                          <a:cs typeface="Times New Roman"/>
                          <a:sym typeface="Times New Roman"/>
                        </a:rPr>
                        <a:t>23.3 MB</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r>
              <a:tr h="384125">
                <a:tc>
                  <a:txBody>
                    <a:bodyPr/>
                    <a:lstStyle/>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GDP</a:t>
                      </a:r>
                      <a:endParaRPr b="1" sz="1500">
                        <a:solidFill>
                          <a:schemeClr val="dk1"/>
                        </a:solidFill>
                        <a:latin typeface="Times New Roman"/>
                        <a:ea typeface="Times New Roman"/>
                        <a:cs typeface="Times New Roman"/>
                        <a:sym typeface="Times New Roma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3323 x 7</a:t>
                      </a:r>
                      <a:endParaRPr b="1" sz="15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181.9 KB</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r>
              <a:tr h="384125">
                <a:tc>
                  <a:txBody>
                    <a:bodyPr/>
                    <a:lstStyle/>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GDP per Capita</a:t>
                      </a:r>
                      <a:endParaRPr b="1" sz="1500">
                        <a:solidFill>
                          <a:schemeClr val="dk1"/>
                        </a:solidFill>
                        <a:latin typeface="Times New Roman"/>
                        <a:ea typeface="Times New Roman"/>
                        <a:cs typeface="Times New Roman"/>
                        <a:sym typeface="Times New Roma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58 x 6</a:t>
                      </a:r>
                      <a:endParaRPr b="1" sz="15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2.8 KB</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r>
              <a:tr h="384125">
                <a:tc>
                  <a:txBody>
                    <a:bodyPr/>
                    <a:lstStyle/>
                    <a:p>
                      <a:pPr indent="0" lvl="0" marL="0" rtl="0" algn="ctr">
                        <a:spcBef>
                          <a:spcPts val="0"/>
                        </a:spcBef>
                        <a:spcAft>
                          <a:spcPts val="0"/>
                        </a:spcAft>
                        <a:buNone/>
                      </a:pPr>
                      <a:r>
                        <a:rPr b="1" lang="en" sz="1500">
                          <a:solidFill>
                            <a:schemeClr val="dk1"/>
                          </a:solidFill>
                          <a:latin typeface="Times New Roman"/>
                          <a:ea typeface="Times New Roman"/>
                          <a:cs typeface="Times New Roman"/>
                          <a:sym typeface="Times New Roman"/>
                        </a:rPr>
                        <a:t>Crime</a:t>
                      </a:r>
                      <a:endParaRPr b="1" sz="1500">
                        <a:solidFill>
                          <a:schemeClr val="dk1"/>
                        </a:solidFill>
                        <a:latin typeface="Times New Roman"/>
                        <a:ea typeface="Times New Roman"/>
                        <a:cs typeface="Times New Roman"/>
                        <a:sym typeface="Times New Roma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463 x 12</a:t>
                      </a:r>
                      <a:endParaRPr b="1" sz="15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434343"/>
                          </a:solidFill>
                          <a:latin typeface="Times New Roman"/>
                          <a:ea typeface="Times New Roman"/>
                          <a:cs typeface="Times New Roman"/>
                          <a:sym typeface="Times New Roman"/>
                        </a:rPr>
                        <a:t>77 KB</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push/>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22"/>
          <p:cNvSpPr txBox="1"/>
          <p:nvPr>
            <p:ph type="ctrTitle"/>
          </p:nvPr>
        </p:nvSpPr>
        <p:spPr>
          <a:xfrm>
            <a:off x="762375" y="720000"/>
            <a:ext cx="84225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300"/>
              <a:t>Data Pre-</a:t>
            </a:r>
            <a:r>
              <a:rPr lang="en" sz="1300"/>
              <a:t>Processing : EDA To Find The Characteristics Of The Data For Each Dataset</a:t>
            </a:r>
            <a:endParaRPr sz="1300"/>
          </a:p>
        </p:txBody>
      </p:sp>
      <p:pic>
        <p:nvPicPr>
          <p:cNvPr id="421" name="Google Shape;421;p22"/>
          <p:cNvPicPr preferRelativeResize="0"/>
          <p:nvPr/>
        </p:nvPicPr>
        <p:blipFill rotWithShape="1">
          <a:blip r:embed="rId3">
            <a:alphaModFix/>
          </a:blip>
          <a:srcRect b="0" l="0" r="8164" t="14258"/>
          <a:stretch/>
        </p:blipFill>
        <p:spPr>
          <a:xfrm>
            <a:off x="945075" y="1187300"/>
            <a:ext cx="1490132" cy="1391225"/>
          </a:xfrm>
          <a:prstGeom prst="rect">
            <a:avLst/>
          </a:prstGeom>
          <a:noFill/>
          <a:ln>
            <a:noFill/>
          </a:ln>
        </p:spPr>
      </p:pic>
      <p:pic>
        <p:nvPicPr>
          <p:cNvPr id="422" name="Google Shape;422;p22"/>
          <p:cNvPicPr preferRelativeResize="0"/>
          <p:nvPr/>
        </p:nvPicPr>
        <p:blipFill rotWithShape="1">
          <a:blip r:embed="rId4">
            <a:alphaModFix/>
          </a:blip>
          <a:srcRect b="0" l="6171" r="9639" t="15519"/>
          <a:stretch/>
        </p:blipFill>
        <p:spPr>
          <a:xfrm>
            <a:off x="3007908" y="1231408"/>
            <a:ext cx="1815575" cy="1303000"/>
          </a:xfrm>
          <a:prstGeom prst="rect">
            <a:avLst/>
          </a:prstGeom>
          <a:noFill/>
          <a:ln>
            <a:noFill/>
          </a:ln>
        </p:spPr>
      </p:pic>
      <p:pic>
        <p:nvPicPr>
          <p:cNvPr id="423" name="Google Shape;423;p22"/>
          <p:cNvPicPr preferRelativeResize="0"/>
          <p:nvPr/>
        </p:nvPicPr>
        <p:blipFill>
          <a:blip r:embed="rId5">
            <a:alphaModFix/>
          </a:blip>
          <a:stretch>
            <a:fillRect/>
          </a:stretch>
        </p:blipFill>
        <p:spPr>
          <a:xfrm>
            <a:off x="838575" y="3332300"/>
            <a:ext cx="1883675" cy="1185226"/>
          </a:xfrm>
          <a:prstGeom prst="rect">
            <a:avLst/>
          </a:prstGeom>
          <a:noFill/>
          <a:ln>
            <a:noFill/>
          </a:ln>
        </p:spPr>
      </p:pic>
      <p:sp>
        <p:nvSpPr>
          <p:cNvPr id="424" name="Google Shape;424;p22"/>
          <p:cNvSpPr txBox="1"/>
          <p:nvPr/>
        </p:nvSpPr>
        <p:spPr>
          <a:xfrm>
            <a:off x="1124225" y="2620325"/>
            <a:ext cx="136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highlight>
                  <a:schemeClr val="accent1"/>
                </a:highlight>
                <a:latin typeface="EB Garamond"/>
                <a:ea typeface="EB Garamond"/>
                <a:cs typeface="EB Garamond"/>
                <a:sym typeface="EB Garamond"/>
              </a:rPr>
              <a:t>Housing Dataset</a:t>
            </a:r>
            <a:endParaRPr b="1" sz="1200">
              <a:highlight>
                <a:schemeClr val="accent1"/>
              </a:highlight>
              <a:latin typeface="EB Garamond"/>
              <a:ea typeface="EB Garamond"/>
              <a:cs typeface="EB Garamond"/>
              <a:sym typeface="EB Garamond"/>
            </a:endParaRPr>
          </a:p>
        </p:txBody>
      </p:sp>
      <p:sp>
        <p:nvSpPr>
          <p:cNvPr id="425" name="Google Shape;425;p22"/>
          <p:cNvSpPr txBox="1"/>
          <p:nvPr/>
        </p:nvSpPr>
        <p:spPr>
          <a:xfrm>
            <a:off x="1200425" y="4633000"/>
            <a:ext cx="1362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highlight>
                  <a:schemeClr val="accent1"/>
                </a:highlight>
                <a:latin typeface="EB Garamond"/>
                <a:ea typeface="EB Garamond"/>
                <a:cs typeface="EB Garamond"/>
                <a:sym typeface="EB Garamond"/>
              </a:rPr>
              <a:t>Crime Dataset</a:t>
            </a:r>
            <a:endParaRPr b="1" sz="1200">
              <a:highlight>
                <a:schemeClr val="accent1"/>
              </a:highlight>
              <a:latin typeface="EB Garamond"/>
              <a:ea typeface="EB Garamond"/>
              <a:cs typeface="EB Garamond"/>
              <a:sym typeface="EB Garamond"/>
            </a:endParaRPr>
          </a:p>
        </p:txBody>
      </p:sp>
      <p:pic>
        <p:nvPicPr>
          <p:cNvPr id="426" name="Google Shape;426;p22"/>
          <p:cNvPicPr preferRelativeResize="0"/>
          <p:nvPr/>
        </p:nvPicPr>
        <p:blipFill>
          <a:blip r:embed="rId6">
            <a:alphaModFix/>
          </a:blip>
          <a:stretch>
            <a:fillRect/>
          </a:stretch>
        </p:blipFill>
        <p:spPr>
          <a:xfrm>
            <a:off x="5396175" y="1145500"/>
            <a:ext cx="3263425" cy="1474825"/>
          </a:xfrm>
          <a:prstGeom prst="rect">
            <a:avLst/>
          </a:prstGeom>
          <a:noFill/>
          <a:ln>
            <a:noFill/>
          </a:ln>
        </p:spPr>
      </p:pic>
      <p:sp>
        <p:nvSpPr>
          <p:cNvPr id="427" name="Google Shape;427;p22"/>
          <p:cNvSpPr txBox="1"/>
          <p:nvPr/>
        </p:nvSpPr>
        <p:spPr>
          <a:xfrm>
            <a:off x="6406150" y="4633000"/>
            <a:ext cx="140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highlight>
                  <a:schemeClr val="accent1"/>
                </a:highlight>
                <a:latin typeface="EB Garamond"/>
                <a:ea typeface="EB Garamond"/>
                <a:cs typeface="EB Garamond"/>
                <a:sym typeface="EB Garamond"/>
              </a:rPr>
              <a:t>Schools Dataset</a:t>
            </a:r>
            <a:endParaRPr b="1" sz="1200">
              <a:highlight>
                <a:schemeClr val="accent1"/>
              </a:highlight>
              <a:latin typeface="EB Garamond"/>
              <a:ea typeface="EB Garamond"/>
              <a:cs typeface="EB Garamond"/>
              <a:sym typeface="EB Garamond"/>
            </a:endParaRPr>
          </a:p>
        </p:txBody>
      </p:sp>
      <p:pic>
        <p:nvPicPr>
          <p:cNvPr id="428" name="Google Shape;428;p22"/>
          <p:cNvPicPr preferRelativeResize="0"/>
          <p:nvPr/>
        </p:nvPicPr>
        <p:blipFill rotWithShape="1">
          <a:blip r:embed="rId7">
            <a:alphaModFix/>
          </a:blip>
          <a:srcRect b="0" l="0" r="12747" t="2695"/>
          <a:stretch/>
        </p:blipFill>
        <p:spPr>
          <a:xfrm>
            <a:off x="2925475" y="2762012"/>
            <a:ext cx="2319675" cy="1799275"/>
          </a:xfrm>
          <a:prstGeom prst="rect">
            <a:avLst/>
          </a:prstGeom>
          <a:noFill/>
          <a:ln>
            <a:noFill/>
          </a:ln>
        </p:spPr>
      </p:pic>
      <p:sp>
        <p:nvSpPr>
          <p:cNvPr id="429" name="Google Shape;429;p22"/>
          <p:cNvSpPr txBox="1"/>
          <p:nvPr/>
        </p:nvSpPr>
        <p:spPr>
          <a:xfrm>
            <a:off x="3548475" y="4633000"/>
            <a:ext cx="1402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highlight>
                  <a:schemeClr val="accent1"/>
                </a:highlight>
                <a:latin typeface="EB Garamond"/>
                <a:ea typeface="EB Garamond"/>
                <a:cs typeface="EB Garamond"/>
                <a:sym typeface="EB Garamond"/>
              </a:rPr>
              <a:t>GDP Dataset</a:t>
            </a:r>
            <a:endParaRPr b="1" sz="1200">
              <a:highlight>
                <a:schemeClr val="accent1"/>
              </a:highlight>
              <a:latin typeface="EB Garamond"/>
              <a:ea typeface="EB Garamond"/>
              <a:cs typeface="EB Garamond"/>
              <a:sym typeface="EB Garamond"/>
            </a:endParaRPr>
          </a:p>
        </p:txBody>
      </p:sp>
      <p:pic>
        <p:nvPicPr>
          <p:cNvPr id="430" name="Google Shape;430;p22"/>
          <p:cNvPicPr preferRelativeResize="0"/>
          <p:nvPr/>
        </p:nvPicPr>
        <p:blipFill rotWithShape="1">
          <a:blip r:embed="rId8">
            <a:alphaModFix/>
          </a:blip>
          <a:srcRect b="0" l="3362" r="0" t="0"/>
          <a:stretch/>
        </p:blipFill>
        <p:spPr>
          <a:xfrm>
            <a:off x="5937313" y="2828000"/>
            <a:ext cx="2181139" cy="1849075"/>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23"/>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Transformation</a:t>
            </a:r>
            <a:endParaRPr/>
          </a:p>
        </p:txBody>
      </p:sp>
      <p:pic>
        <p:nvPicPr>
          <p:cNvPr id="436" name="Google Shape;436;p23"/>
          <p:cNvPicPr preferRelativeResize="0"/>
          <p:nvPr/>
        </p:nvPicPr>
        <p:blipFill rotWithShape="1">
          <a:blip r:embed="rId3">
            <a:alphaModFix/>
          </a:blip>
          <a:srcRect b="0" l="49282" r="0" t="0"/>
          <a:stretch/>
        </p:blipFill>
        <p:spPr>
          <a:xfrm>
            <a:off x="6078075" y="1829100"/>
            <a:ext cx="2869575" cy="914400"/>
          </a:xfrm>
          <a:prstGeom prst="rect">
            <a:avLst/>
          </a:prstGeom>
          <a:noFill/>
          <a:ln cap="flat" cmpd="sng" w="9525">
            <a:solidFill>
              <a:schemeClr val="dk1"/>
            </a:solidFill>
            <a:prstDash val="solid"/>
            <a:round/>
            <a:headEnd len="sm" w="sm" type="none"/>
            <a:tailEnd len="sm" w="sm" type="none"/>
          </a:ln>
        </p:spPr>
      </p:pic>
      <p:pic>
        <p:nvPicPr>
          <p:cNvPr id="437" name="Google Shape;437;p23"/>
          <p:cNvPicPr preferRelativeResize="0"/>
          <p:nvPr/>
        </p:nvPicPr>
        <p:blipFill>
          <a:blip r:embed="rId4">
            <a:alphaModFix/>
          </a:blip>
          <a:stretch>
            <a:fillRect/>
          </a:stretch>
        </p:blipFill>
        <p:spPr>
          <a:xfrm>
            <a:off x="6509025" y="2948350"/>
            <a:ext cx="2296974" cy="1756500"/>
          </a:xfrm>
          <a:prstGeom prst="rect">
            <a:avLst/>
          </a:prstGeom>
          <a:noFill/>
          <a:ln cap="flat" cmpd="sng" w="9525">
            <a:solidFill>
              <a:schemeClr val="dk1"/>
            </a:solidFill>
            <a:prstDash val="solid"/>
            <a:round/>
            <a:headEnd len="sm" w="sm" type="none"/>
            <a:tailEnd len="sm" w="sm" type="none"/>
          </a:ln>
        </p:spPr>
      </p:pic>
      <p:pic>
        <p:nvPicPr>
          <p:cNvPr id="438" name="Google Shape;438;p23"/>
          <p:cNvPicPr preferRelativeResize="0"/>
          <p:nvPr/>
        </p:nvPicPr>
        <p:blipFill>
          <a:blip r:embed="rId5">
            <a:alphaModFix/>
          </a:blip>
          <a:stretch>
            <a:fillRect/>
          </a:stretch>
        </p:blipFill>
        <p:spPr>
          <a:xfrm>
            <a:off x="325725" y="2781900"/>
            <a:ext cx="5539402" cy="1659963"/>
          </a:xfrm>
          <a:prstGeom prst="rect">
            <a:avLst/>
          </a:prstGeom>
          <a:noFill/>
          <a:ln cap="flat" cmpd="sng" w="9525">
            <a:solidFill>
              <a:schemeClr val="dk1"/>
            </a:solidFill>
            <a:prstDash val="solid"/>
            <a:round/>
            <a:headEnd len="sm" w="sm" type="none"/>
            <a:tailEnd len="sm" w="sm" type="none"/>
          </a:ln>
        </p:spPr>
      </p:pic>
      <p:sp>
        <p:nvSpPr>
          <p:cNvPr id="439" name="Google Shape;439;p23"/>
          <p:cNvSpPr txBox="1"/>
          <p:nvPr/>
        </p:nvSpPr>
        <p:spPr>
          <a:xfrm>
            <a:off x="508225" y="1209625"/>
            <a:ext cx="6261600" cy="13032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Clr>
                <a:srgbClr val="7F6000"/>
              </a:buClr>
              <a:buSzPts val="1400"/>
              <a:buFont typeface="EB Garamond"/>
              <a:buChar char="●"/>
            </a:pPr>
            <a:r>
              <a:rPr b="1" lang="en">
                <a:solidFill>
                  <a:srgbClr val="7F6000"/>
                </a:solidFill>
                <a:latin typeface="EB Garamond"/>
                <a:ea typeface="EB Garamond"/>
                <a:cs typeface="EB Garamond"/>
                <a:sym typeface="EB Garamond"/>
              </a:rPr>
              <a:t>Data aggregation on schools and crime dataset</a:t>
            </a:r>
            <a:endParaRPr b="1">
              <a:solidFill>
                <a:srgbClr val="7F6000"/>
              </a:solidFill>
              <a:latin typeface="EB Garamond"/>
              <a:ea typeface="EB Garamond"/>
              <a:cs typeface="EB Garamond"/>
              <a:sym typeface="EB Garamond"/>
            </a:endParaRPr>
          </a:p>
          <a:p>
            <a:pPr indent="-317500" lvl="0" marL="457200" rtl="0" algn="l">
              <a:spcBef>
                <a:spcPts val="1000"/>
              </a:spcBef>
              <a:spcAft>
                <a:spcPts val="0"/>
              </a:spcAft>
              <a:buClr>
                <a:srgbClr val="7F6000"/>
              </a:buClr>
              <a:buSzPts val="1400"/>
              <a:buFont typeface="EB Garamond"/>
              <a:buChar char="●"/>
            </a:pPr>
            <a:r>
              <a:rPr b="1" lang="en">
                <a:solidFill>
                  <a:srgbClr val="7F6000"/>
                </a:solidFill>
                <a:latin typeface="EB Garamond"/>
                <a:ea typeface="EB Garamond"/>
                <a:cs typeface="EB Garamond"/>
                <a:sym typeface="EB Garamond"/>
              </a:rPr>
              <a:t>Merge individual datasets based on city, </a:t>
            </a:r>
            <a:r>
              <a:rPr b="1" lang="en">
                <a:solidFill>
                  <a:srgbClr val="7F6000"/>
                </a:solidFill>
                <a:latin typeface="EB Garamond"/>
                <a:ea typeface="EB Garamond"/>
                <a:cs typeface="EB Garamond"/>
                <a:sym typeface="EB Garamond"/>
              </a:rPr>
              <a:t>zip code</a:t>
            </a:r>
            <a:r>
              <a:rPr b="1" lang="en">
                <a:solidFill>
                  <a:srgbClr val="7F6000"/>
                </a:solidFill>
                <a:latin typeface="EB Garamond"/>
                <a:ea typeface="EB Garamond"/>
                <a:cs typeface="EB Garamond"/>
                <a:sym typeface="EB Garamond"/>
              </a:rPr>
              <a:t>.</a:t>
            </a:r>
            <a:endParaRPr b="1">
              <a:solidFill>
                <a:srgbClr val="7F6000"/>
              </a:solidFill>
              <a:latin typeface="EB Garamond"/>
              <a:ea typeface="EB Garamond"/>
              <a:cs typeface="EB Garamond"/>
              <a:sym typeface="EB Garamond"/>
            </a:endParaRPr>
          </a:p>
          <a:p>
            <a:pPr indent="-317500" lvl="0" marL="457200" rtl="0" algn="l">
              <a:spcBef>
                <a:spcPts val="1000"/>
              </a:spcBef>
              <a:spcAft>
                <a:spcPts val="0"/>
              </a:spcAft>
              <a:buClr>
                <a:srgbClr val="7F6000"/>
              </a:buClr>
              <a:buSzPts val="1400"/>
              <a:buFont typeface="EB Garamond"/>
              <a:buChar char="●"/>
            </a:pPr>
            <a:r>
              <a:rPr b="1" lang="en">
                <a:solidFill>
                  <a:srgbClr val="7F6000"/>
                </a:solidFill>
                <a:latin typeface="EB Garamond"/>
                <a:ea typeface="EB Garamond"/>
                <a:cs typeface="EB Garamond"/>
                <a:sym typeface="EB Garamond"/>
              </a:rPr>
              <a:t> Label encoding categorical </a:t>
            </a:r>
            <a:r>
              <a:rPr b="1" lang="en">
                <a:solidFill>
                  <a:srgbClr val="7F6000"/>
                </a:solidFill>
                <a:latin typeface="EB Garamond"/>
                <a:ea typeface="EB Garamond"/>
                <a:cs typeface="EB Garamond"/>
                <a:sym typeface="EB Garamond"/>
              </a:rPr>
              <a:t>features</a:t>
            </a:r>
            <a:r>
              <a:rPr b="1" lang="en">
                <a:solidFill>
                  <a:srgbClr val="7F6000"/>
                </a:solidFill>
                <a:latin typeface="EB Garamond"/>
                <a:ea typeface="EB Garamond"/>
                <a:cs typeface="EB Garamond"/>
                <a:sym typeface="EB Garamond"/>
              </a:rPr>
              <a:t> for modeling.</a:t>
            </a:r>
            <a:endParaRPr b="1">
              <a:solidFill>
                <a:srgbClr val="7F6000"/>
              </a:solidFill>
              <a:latin typeface="EB Garamond"/>
              <a:ea typeface="EB Garamond"/>
              <a:cs typeface="EB Garamond"/>
              <a:sym typeface="EB Garamond"/>
            </a:endParaRPr>
          </a:p>
          <a:p>
            <a:pPr indent="0" lvl="0" marL="457200" rtl="0" algn="l">
              <a:spcBef>
                <a:spcPts val="0"/>
              </a:spcBef>
              <a:spcAft>
                <a:spcPts val="0"/>
              </a:spcAft>
              <a:buNone/>
            </a:pPr>
            <a:r>
              <a:t/>
            </a:r>
            <a:endParaRPr>
              <a:latin typeface="EB Garamond"/>
              <a:ea typeface="EB Garamond"/>
              <a:cs typeface="EB Garamond"/>
              <a:sym typeface="EB Garamond"/>
            </a:endParaRPr>
          </a:p>
        </p:txBody>
      </p:sp>
      <p:sp>
        <p:nvSpPr>
          <p:cNvPr id="440" name="Google Shape;440;p23"/>
          <p:cNvSpPr txBox="1"/>
          <p:nvPr/>
        </p:nvSpPr>
        <p:spPr>
          <a:xfrm>
            <a:off x="2182650" y="4495550"/>
            <a:ext cx="229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accent3"/>
                </a:highlight>
                <a:latin typeface="EB Garamond"/>
                <a:ea typeface="EB Garamond"/>
                <a:cs typeface="EB Garamond"/>
                <a:sym typeface="EB Garamond"/>
              </a:rPr>
              <a:t>Merged Dataset</a:t>
            </a:r>
            <a:endParaRPr b="1">
              <a:highlight>
                <a:schemeClr val="accent3"/>
              </a:highlight>
              <a:latin typeface="EB Garamond"/>
              <a:ea typeface="EB Garamond"/>
              <a:cs typeface="EB Garamond"/>
              <a:sym typeface="EB Garamond"/>
            </a:endParaRPr>
          </a:p>
        </p:txBody>
      </p:sp>
      <p:sp>
        <p:nvSpPr>
          <p:cNvPr id="441" name="Google Shape;441;p23"/>
          <p:cNvSpPr txBox="1"/>
          <p:nvPr/>
        </p:nvSpPr>
        <p:spPr>
          <a:xfrm>
            <a:off x="6596550" y="1158675"/>
            <a:ext cx="235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accent2"/>
                </a:highlight>
                <a:latin typeface="EB Garamond"/>
                <a:ea typeface="EB Garamond"/>
                <a:cs typeface="EB Garamond"/>
                <a:sym typeface="EB Garamond"/>
              </a:rPr>
              <a:t>Aggregated Datasets</a:t>
            </a:r>
            <a:endParaRPr b="1">
              <a:highlight>
                <a:schemeClr val="accent2"/>
              </a:highlight>
              <a:latin typeface="EB Garamond"/>
              <a:ea typeface="EB Garamond"/>
              <a:cs typeface="EB Garamond"/>
              <a:sym typeface="EB Garamon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24"/>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Transformation cont…</a:t>
            </a:r>
            <a:endParaRPr/>
          </a:p>
        </p:txBody>
      </p:sp>
      <p:pic>
        <p:nvPicPr>
          <p:cNvPr id="447" name="Google Shape;447;p24"/>
          <p:cNvPicPr preferRelativeResize="0"/>
          <p:nvPr/>
        </p:nvPicPr>
        <p:blipFill rotWithShape="1">
          <a:blip r:embed="rId3">
            <a:alphaModFix/>
          </a:blip>
          <a:srcRect b="0" l="0" r="33092" t="18758"/>
          <a:stretch/>
        </p:blipFill>
        <p:spPr>
          <a:xfrm>
            <a:off x="5416075" y="2990675"/>
            <a:ext cx="3447825" cy="1903575"/>
          </a:xfrm>
          <a:prstGeom prst="rect">
            <a:avLst/>
          </a:prstGeom>
          <a:noFill/>
          <a:ln cap="flat" cmpd="sng" w="9525">
            <a:solidFill>
              <a:schemeClr val="dk1"/>
            </a:solidFill>
            <a:prstDash val="solid"/>
            <a:round/>
            <a:headEnd len="sm" w="sm" type="none"/>
            <a:tailEnd len="sm" w="sm" type="none"/>
          </a:ln>
        </p:spPr>
      </p:pic>
      <p:pic>
        <p:nvPicPr>
          <p:cNvPr id="448" name="Google Shape;448;p24"/>
          <p:cNvPicPr preferRelativeResize="0"/>
          <p:nvPr/>
        </p:nvPicPr>
        <p:blipFill rotWithShape="1">
          <a:blip r:embed="rId4">
            <a:alphaModFix/>
          </a:blip>
          <a:srcRect b="0" l="0" r="34832" t="38141"/>
          <a:stretch/>
        </p:blipFill>
        <p:spPr>
          <a:xfrm>
            <a:off x="790975" y="2990675"/>
            <a:ext cx="3873201" cy="1290375"/>
          </a:xfrm>
          <a:prstGeom prst="rect">
            <a:avLst/>
          </a:prstGeom>
          <a:noFill/>
          <a:ln cap="flat" cmpd="sng" w="9525">
            <a:solidFill>
              <a:schemeClr val="dk1"/>
            </a:solidFill>
            <a:prstDash val="solid"/>
            <a:round/>
            <a:headEnd len="sm" w="sm" type="none"/>
            <a:tailEnd len="sm" w="sm" type="none"/>
          </a:ln>
        </p:spPr>
      </p:pic>
      <p:sp>
        <p:nvSpPr>
          <p:cNvPr id="449" name="Google Shape;449;p24"/>
          <p:cNvSpPr txBox="1"/>
          <p:nvPr/>
        </p:nvSpPr>
        <p:spPr>
          <a:xfrm>
            <a:off x="1201575" y="1167425"/>
            <a:ext cx="6928200" cy="1108200"/>
          </a:xfrm>
          <a:prstGeom prst="rect">
            <a:avLst/>
          </a:prstGeom>
          <a:noFill/>
          <a:ln>
            <a:noFill/>
          </a:ln>
        </p:spPr>
        <p:txBody>
          <a:bodyPr anchorCtr="0" anchor="t" bIns="91425" lIns="91425" spcFirstLastPara="1" rIns="91425" wrap="square" tIns="91425">
            <a:spAutoFit/>
          </a:bodyPr>
          <a:lstStyle/>
          <a:p>
            <a:pPr indent="-323850" lvl="0" marL="457200" rtl="0" algn="l">
              <a:lnSpc>
                <a:spcPct val="150000"/>
              </a:lnSpc>
              <a:spcBef>
                <a:spcPts val="1000"/>
              </a:spcBef>
              <a:spcAft>
                <a:spcPts val="0"/>
              </a:spcAft>
              <a:buClr>
                <a:srgbClr val="7F6000"/>
              </a:buClr>
              <a:buSzPts val="1500"/>
              <a:buFont typeface="Times New Roman"/>
              <a:buChar char="●"/>
            </a:pPr>
            <a:r>
              <a:rPr b="1" lang="en" sz="1500">
                <a:solidFill>
                  <a:srgbClr val="7F6000"/>
                </a:solidFill>
                <a:latin typeface="Times New Roman"/>
                <a:ea typeface="Times New Roman"/>
                <a:cs typeface="Times New Roman"/>
                <a:sym typeface="Times New Roman"/>
              </a:rPr>
              <a:t>Normalization on merged dataset using preprocessing methods from python</a:t>
            </a:r>
            <a:endParaRPr b="1" sz="1500">
              <a:solidFill>
                <a:srgbClr val="7F6000"/>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rgbClr val="7F6000"/>
              </a:buClr>
              <a:buSzPts val="1500"/>
              <a:buFont typeface="Times New Roman"/>
              <a:buChar char="●"/>
            </a:pPr>
            <a:r>
              <a:rPr b="1" lang="en" sz="1500">
                <a:solidFill>
                  <a:srgbClr val="7F6000"/>
                </a:solidFill>
                <a:latin typeface="Times New Roman"/>
                <a:ea typeface="Times New Roman"/>
                <a:cs typeface="Times New Roman"/>
                <a:sym typeface="Times New Roman"/>
              </a:rPr>
              <a:t>Principal component analysis for data reduction on the normalized dataset. </a:t>
            </a:r>
            <a:endParaRPr b="1" sz="1500">
              <a:solidFill>
                <a:srgbClr val="7F6000"/>
              </a:solidFill>
              <a:latin typeface="Times New Roman"/>
              <a:ea typeface="Times New Roman"/>
              <a:cs typeface="Times New Roman"/>
              <a:sym typeface="Times New Roman"/>
            </a:endParaRPr>
          </a:p>
          <a:p>
            <a:pPr indent="-323850" lvl="0" marL="457200" rtl="0" algn="l">
              <a:lnSpc>
                <a:spcPct val="150000"/>
              </a:lnSpc>
              <a:spcBef>
                <a:spcPts val="0"/>
              </a:spcBef>
              <a:spcAft>
                <a:spcPts val="0"/>
              </a:spcAft>
              <a:buClr>
                <a:srgbClr val="7F6000"/>
              </a:buClr>
              <a:buSzPts val="1500"/>
              <a:buFont typeface="Times New Roman"/>
              <a:buChar char="●"/>
            </a:pPr>
            <a:r>
              <a:rPr b="1" lang="en" sz="1500">
                <a:solidFill>
                  <a:srgbClr val="7F6000"/>
                </a:solidFill>
                <a:latin typeface="Times New Roman"/>
                <a:ea typeface="Times New Roman"/>
                <a:cs typeface="Times New Roman"/>
                <a:sym typeface="Times New Roman"/>
              </a:rPr>
              <a:t>Lasso regression did not give better results, and removes many features.</a:t>
            </a:r>
            <a:endParaRPr b="1" sz="1500">
              <a:solidFill>
                <a:srgbClr val="7F6000"/>
              </a:solidFill>
              <a:latin typeface="Times New Roman"/>
              <a:ea typeface="Times New Roman"/>
              <a:cs typeface="Times New Roman"/>
              <a:sym typeface="Times New Roman"/>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25"/>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Preparation</a:t>
            </a:r>
            <a:endParaRPr/>
          </a:p>
        </p:txBody>
      </p:sp>
      <p:pic>
        <p:nvPicPr>
          <p:cNvPr id="455" name="Google Shape;455;p25"/>
          <p:cNvPicPr preferRelativeResize="0"/>
          <p:nvPr/>
        </p:nvPicPr>
        <p:blipFill rotWithShape="1">
          <a:blip r:embed="rId3">
            <a:alphaModFix/>
          </a:blip>
          <a:srcRect b="0" l="0" r="24749" t="15390"/>
          <a:stretch/>
        </p:blipFill>
        <p:spPr>
          <a:xfrm>
            <a:off x="4492850" y="1293900"/>
            <a:ext cx="4472674" cy="797850"/>
          </a:xfrm>
          <a:prstGeom prst="rect">
            <a:avLst/>
          </a:prstGeom>
          <a:noFill/>
          <a:ln cap="flat" cmpd="sng" w="9525">
            <a:solidFill>
              <a:schemeClr val="dk1"/>
            </a:solidFill>
            <a:prstDash val="solid"/>
            <a:round/>
            <a:headEnd len="sm" w="sm" type="none"/>
            <a:tailEnd len="sm" w="sm" type="none"/>
          </a:ln>
        </p:spPr>
      </p:pic>
      <p:pic>
        <p:nvPicPr>
          <p:cNvPr id="456" name="Google Shape;456;p25"/>
          <p:cNvPicPr preferRelativeResize="0"/>
          <p:nvPr/>
        </p:nvPicPr>
        <p:blipFill rotWithShape="1">
          <a:blip r:embed="rId4">
            <a:alphaModFix/>
          </a:blip>
          <a:srcRect b="0" l="0" r="18073" t="16233"/>
          <a:stretch/>
        </p:blipFill>
        <p:spPr>
          <a:xfrm>
            <a:off x="4228575" y="2563350"/>
            <a:ext cx="4869125" cy="797850"/>
          </a:xfrm>
          <a:prstGeom prst="rect">
            <a:avLst/>
          </a:prstGeom>
          <a:noFill/>
          <a:ln cap="flat" cmpd="sng" w="9525">
            <a:solidFill>
              <a:schemeClr val="dk1"/>
            </a:solidFill>
            <a:prstDash val="solid"/>
            <a:round/>
            <a:headEnd len="sm" w="sm" type="none"/>
            <a:tailEnd len="sm" w="sm" type="none"/>
          </a:ln>
        </p:spPr>
      </p:pic>
      <p:pic>
        <p:nvPicPr>
          <p:cNvPr id="457" name="Google Shape;457;p25"/>
          <p:cNvPicPr preferRelativeResize="0"/>
          <p:nvPr/>
        </p:nvPicPr>
        <p:blipFill rotWithShape="1">
          <a:blip r:embed="rId5">
            <a:alphaModFix/>
          </a:blip>
          <a:srcRect b="0" l="0" r="29193" t="17769"/>
          <a:stretch/>
        </p:blipFill>
        <p:spPr>
          <a:xfrm>
            <a:off x="4624988" y="3951175"/>
            <a:ext cx="4208400" cy="744075"/>
          </a:xfrm>
          <a:prstGeom prst="rect">
            <a:avLst/>
          </a:prstGeom>
          <a:noFill/>
          <a:ln cap="flat" cmpd="sng" w="9525">
            <a:solidFill>
              <a:schemeClr val="dk1"/>
            </a:solidFill>
            <a:prstDash val="solid"/>
            <a:round/>
            <a:headEnd len="sm" w="sm" type="none"/>
            <a:tailEnd len="sm" w="sm" type="none"/>
          </a:ln>
        </p:spPr>
      </p:pic>
      <p:sp>
        <p:nvSpPr>
          <p:cNvPr id="458" name="Google Shape;458;p25"/>
          <p:cNvSpPr txBox="1"/>
          <p:nvPr/>
        </p:nvSpPr>
        <p:spPr>
          <a:xfrm>
            <a:off x="620075" y="1260450"/>
            <a:ext cx="37002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1000"/>
              </a:spcBef>
              <a:spcAft>
                <a:spcPts val="0"/>
              </a:spcAft>
              <a:buClr>
                <a:srgbClr val="7F6000"/>
              </a:buClr>
              <a:buSzPts val="1400"/>
              <a:buFont typeface="Times New Roman"/>
              <a:buChar char="●"/>
            </a:pPr>
            <a:r>
              <a:rPr b="1" lang="en">
                <a:solidFill>
                  <a:srgbClr val="7F6000"/>
                </a:solidFill>
                <a:latin typeface="Times New Roman"/>
                <a:ea typeface="Times New Roman"/>
                <a:cs typeface="Times New Roman"/>
                <a:sym typeface="Times New Roman"/>
              </a:rPr>
              <a:t>Normalized </a:t>
            </a:r>
            <a:r>
              <a:rPr b="1" lang="en">
                <a:solidFill>
                  <a:srgbClr val="7F6000"/>
                </a:solidFill>
                <a:latin typeface="Times New Roman"/>
                <a:ea typeface="Times New Roman"/>
                <a:cs typeface="Times New Roman"/>
                <a:sym typeface="Times New Roman"/>
              </a:rPr>
              <a:t>dataset</a:t>
            </a:r>
            <a:r>
              <a:rPr b="1" lang="en">
                <a:solidFill>
                  <a:srgbClr val="7F6000"/>
                </a:solidFill>
                <a:latin typeface="Times New Roman"/>
                <a:ea typeface="Times New Roman"/>
                <a:cs typeface="Times New Roman"/>
                <a:sym typeface="Times New Roman"/>
              </a:rPr>
              <a:t> is split into  training, </a:t>
            </a:r>
            <a:r>
              <a:rPr b="1" lang="en">
                <a:solidFill>
                  <a:srgbClr val="7F6000"/>
                </a:solidFill>
                <a:latin typeface="Times New Roman"/>
                <a:ea typeface="Times New Roman"/>
                <a:cs typeface="Times New Roman"/>
                <a:sym typeface="Times New Roman"/>
              </a:rPr>
              <a:t>validation</a:t>
            </a:r>
            <a:r>
              <a:rPr b="1" lang="en">
                <a:solidFill>
                  <a:srgbClr val="7F6000"/>
                </a:solidFill>
                <a:latin typeface="Times New Roman"/>
                <a:ea typeface="Times New Roman"/>
                <a:cs typeface="Times New Roman"/>
                <a:sym typeface="Times New Roman"/>
              </a:rPr>
              <a:t>, test sets as 80%training and 20% test </a:t>
            </a:r>
            <a:endParaRPr b="1">
              <a:solidFill>
                <a:srgbClr val="7F6000"/>
              </a:solidFill>
              <a:latin typeface="Times New Roman"/>
              <a:ea typeface="Times New Roman"/>
              <a:cs typeface="Times New Roman"/>
              <a:sym typeface="Times New Roman"/>
            </a:endParaRPr>
          </a:p>
          <a:p>
            <a:pPr indent="-317500" lvl="0" marL="457200" rtl="0" algn="l">
              <a:spcBef>
                <a:spcPts val="0"/>
              </a:spcBef>
              <a:spcAft>
                <a:spcPts val="0"/>
              </a:spcAft>
              <a:buClr>
                <a:srgbClr val="7F6000"/>
              </a:buClr>
              <a:buSzPts val="1400"/>
              <a:buFont typeface="Times New Roman"/>
              <a:buChar char="●"/>
            </a:pPr>
            <a:r>
              <a:rPr b="1" lang="en">
                <a:solidFill>
                  <a:srgbClr val="7F6000"/>
                </a:solidFill>
                <a:latin typeface="Times New Roman"/>
                <a:ea typeface="Times New Roman"/>
                <a:cs typeface="Times New Roman"/>
                <a:sym typeface="Times New Roman"/>
              </a:rPr>
              <a:t>Utilise these </a:t>
            </a:r>
            <a:r>
              <a:rPr b="1" lang="en">
                <a:solidFill>
                  <a:srgbClr val="7F6000"/>
                </a:solidFill>
                <a:latin typeface="Times New Roman"/>
                <a:ea typeface="Times New Roman"/>
                <a:cs typeface="Times New Roman"/>
                <a:sym typeface="Times New Roman"/>
              </a:rPr>
              <a:t>datasets</a:t>
            </a:r>
            <a:r>
              <a:rPr b="1" lang="en">
                <a:solidFill>
                  <a:srgbClr val="7F6000"/>
                </a:solidFill>
                <a:latin typeface="Times New Roman"/>
                <a:ea typeface="Times New Roman"/>
                <a:cs typeface="Times New Roman"/>
                <a:sym typeface="Times New Roman"/>
              </a:rPr>
              <a:t> for modeling purpose.</a:t>
            </a:r>
            <a:endParaRPr b="1">
              <a:solidFill>
                <a:srgbClr val="7F6000"/>
              </a:solidFill>
              <a:latin typeface="Times New Roman"/>
              <a:ea typeface="Times New Roman"/>
              <a:cs typeface="Times New Roman"/>
              <a:sym typeface="Times New Roman"/>
            </a:endParaRPr>
          </a:p>
        </p:txBody>
      </p:sp>
      <p:sp>
        <p:nvSpPr>
          <p:cNvPr id="459" name="Google Shape;459;p25"/>
          <p:cNvSpPr txBox="1"/>
          <p:nvPr/>
        </p:nvSpPr>
        <p:spPr>
          <a:xfrm>
            <a:off x="6321125" y="3327575"/>
            <a:ext cx="144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accent2"/>
                </a:highlight>
                <a:latin typeface="EB Garamond"/>
                <a:ea typeface="EB Garamond"/>
                <a:cs typeface="EB Garamond"/>
                <a:sym typeface="EB Garamond"/>
              </a:rPr>
              <a:t>Validation</a:t>
            </a:r>
            <a:endParaRPr b="1">
              <a:highlight>
                <a:schemeClr val="accent2"/>
              </a:highlight>
              <a:latin typeface="EB Garamond"/>
              <a:ea typeface="EB Garamond"/>
              <a:cs typeface="EB Garamond"/>
              <a:sym typeface="EB Garamond"/>
            </a:endParaRPr>
          </a:p>
        </p:txBody>
      </p:sp>
      <p:sp>
        <p:nvSpPr>
          <p:cNvPr id="460" name="Google Shape;460;p25"/>
          <p:cNvSpPr txBox="1"/>
          <p:nvPr/>
        </p:nvSpPr>
        <p:spPr>
          <a:xfrm>
            <a:off x="6296975" y="2091750"/>
            <a:ext cx="11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accent2"/>
                </a:highlight>
                <a:latin typeface="EB Garamond"/>
                <a:ea typeface="EB Garamond"/>
                <a:cs typeface="EB Garamond"/>
                <a:sym typeface="EB Garamond"/>
              </a:rPr>
              <a:t>Training</a:t>
            </a:r>
            <a:endParaRPr b="1">
              <a:highlight>
                <a:schemeClr val="accent2"/>
              </a:highlight>
              <a:latin typeface="EB Garamond"/>
              <a:ea typeface="EB Garamond"/>
              <a:cs typeface="EB Garamond"/>
              <a:sym typeface="EB Garamond"/>
            </a:endParaRPr>
          </a:p>
        </p:txBody>
      </p:sp>
      <p:sp>
        <p:nvSpPr>
          <p:cNvPr id="461" name="Google Shape;461;p25"/>
          <p:cNvSpPr txBox="1"/>
          <p:nvPr/>
        </p:nvSpPr>
        <p:spPr>
          <a:xfrm>
            <a:off x="6296975" y="4695250"/>
            <a:ext cx="11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highlight>
                  <a:schemeClr val="accent2"/>
                </a:highlight>
                <a:latin typeface="EB Garamond"/>
                <a:ea typeface="EB Garamond"/>
                <a:cs typeface="EB Garamond"/>
                <a:sym typeface="EB Garamond"/>
              </a:rPr>
              <a:t>Testing</a:t>
            </a:r>
            <a:endParaRPr b="1">
              <a:highlight>
                <a:schemeClr val="accent2"/>
              </a:highlight>
              <a:latin typeface="EB Garamond"/>
              <a:ea typeface="EB Garamond"/>
              <a:cs typeface="EB Garamond"/>
              <a:sym typeface="EB Garamond"/>
            </a:endParaRPr>
          </a:p>
        </p:txBody>
      </p:sp>
      <p:graphicFrame>
        <p:nvGraphicFramePr>
          <p:cNvPr id="462" name="Google Shape;462;p25"/>
          <p:cNvGraphicFramePr/>
          <p:nvPr/>
        </p:nvGraphicFramePr>
        <p:xfrm>
          <a:off x="224263" y="3361210"/>
          <a:ext cx="3000000" cy="3000000"/>
        </p:xfrm>
        <a:graphic>
          <a:graphicData uri="http://schemas.openxmlformats.org/drawingml/2006/table">
            <a:tbl>
              <a:tblPr>
                <a:noFill/>
                <a:tableStyleId>{AD0C67CE-0BF8-448D-9DC5-0DE0CE6CC311}</a:tableStyleId>
              </a:tblPr>
              <a:tblGrid>
                <a:gridCol w="896250"/>
                <a:gridCol w="2101850"/>
                <a:gridCol w="863900"/>
              </a:tblGrid>
              <a:tr h="394225">
                <a:tc>
                  <a:txBody>
                    <a:bodyPr/>
                    <a:lstStyle/>
                    <a:p>
                      <a:pPr indent="0" lvl="0" marL="0" rtl="0" algn="ctr">
                        <a:spcBef>
                          <a:spcPts val="0"/>
                        </a:spcBef>
                        <a:spcAft>
                          <a:spcPts val="0"/>
                        </a:spcAft>
                        <a:buClr>
                          <a:schemeClr val="dk1"/>
                        </a:buClr>
                        <a:buSzPts val="1100"/>
                        <a:buFont typeface="Arial"/>
                        <a:buNone/>
                      </a:pPr>
                      <a:r>
                        <a:rPr b="1" lang="en" sz="1000">
                          <a:solidFill>
                            <a:schemeClr val="lt1"/>
                          </a:solidFill>
                          <a:latin typeface="Montserrat"/>
                          <a:ea typeface="Montserrat"/>
                          <a:cs typeface="Montserrat"/>
                          <a:sym typeface="Montserrat"/>
                        </a:rPr>
                        <a:t>Dataset</a:t>
                      </a:r>
                      <a:endParaRPr b="1" sz="1000">
                        <a:solidFill>
                          <a:schemeClr val="lt1"/>
                        </a:solidFill>
                        <a:latin typeface="Montserrat"/>
                        <a:ea typeface="Montserrat"/>
                        <a:cs typeface="Montserrat"/>
                        <a:sym typeface="Montserrat"/>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Statistics ( Rows x Columns )</a:t>
                      </a:r>
                      <a:endParaRPr b="1" sz="1000">
                        <a:solidFill>
                          <a:schemeClr val="lt1"/>
                        </a:solidFill>
                        <a:latin typeface="Montserrat"/>
                        <a:ea typeface="Montserrat"/>
                        <a:cs typeface="Montserrat"/>
                        <a:sym typeface="Montserrat"/>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000">
                          <a:solidFill>
                            <a:schemeClr val="lt1"/>
                          </a:solidFill>
                          <a:latin typeface="Montserrat"/>
                          <a:ea typeface="Montserrat"/>
                          <a:cs typeface="Montserrat"/>
                          <a:sym typeface="Montserrat"/>
                        </a:rPr>
                        <a:t>Size</a:t>
                      </a:r>
                      <a:endParaRPr b="1" sz="1000">
                        <a:solidFill>
                          <a:schemeClr val="lt1"/>
                        </a:solidFill>
                        <a:latin typeface="Montserrat"/>
                        <a:ea typeface="Montserrat"/>
                        <a:cs typeface="Montserrat"/>
                        <a:sym typeface="Montserrat"/>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accent4"/>
                    </a:solidFill>
                  </a:tcPr>
                </a:tc>
              </a:tr>
              <a:tr h="384125">
                <a:tc>
                  <a:txBody>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Training</a:t>
                      </a:r>
                      <a:endParaRPr b="1" sz="1200">
                        <a:solidFill>
                          <a:schemeClr val="dk1"/>
                        </a:solidFill>
                        <a:latin typeface="Times New Roman"/>
                        <a:ea typeface="Times New Roman"/>
                        <a:cs typeface="Times New Roman"/>
                        <a:sym typeface="Times New Roma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latin typeface="Times New Roman"/>
                          <a:ea typeface="Times New Roman"/>
                          <a:cs typeface="Times New Roman"/>
                          <a:sym typeface="Times New Roman"/>
                        </a:rPr>
                        <a:t>4740 </a:t>
                      </a:r>
                      <a:r>
                        <a:rPr b="1" lang="en" sz="1200">
                          <a:latin typeface="Times New Roman"/>
                          <a:ea typeface="Times New Roman"/>
                          <a:cs typeface="Times New Roman"/>
                          <a:sym typeface="Times New Roman"/>
                        </a:rPr>
                        <a:t>x 21</a:t>
                      </a:r>
                      <a:endParaRPr b="1" sz="12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434343"/>
                          </a:solidFill>
                          <a:latin typeface="Times New Roman"/>
                          <a:ea typeface="Times New Roman"/>
                          <a:cs typeface="Times New Roman"/>
                          <a:sym typeface="Times New Roman"/>
                        </a:rPr>
                        <a:t>814.7</a:t>
                      </a:r>
                      <a:r>
                        <a:rPr b="1" lang="en" sz="1200">
                          <a:solidFill>
                            <a:srgbClr val="434343"/>
                          </a:solidFill>
                          <a:latin typeface="Times New Roman"/>
                          <a:ea typeface="Times New Roman"/>
                          <a:cs typeface="Times New Roman"/>
                          <a:sym typeface="Times New Roman"/>
                        </a:rPr>
                        <a:t> MB</a:t>
                      </a:r>
                      <a:endParaRPr b="1" sz="12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r>
              <a:tr h="384125">
                <a:tc>
                  <a:txBody>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Validation</a:t>
                      </a:r>
                      <a:endParaRPr b="1" sz="1200">
                        <a:solidFill>
                          <a:schemeClr val="dk1"/>
                        </a:solidFill>
                        <a:latin typeface="Times New Roman"/>
                        <a:ea typeface="Times New Roman"/>
                        <a:cs typeface="Times New Roman"/>
                        <a:sym typeface="Times New Roma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solidFill>
                            <a:srgbClr val="191919"/>
                          </a:solidFill>
                          <a:latin typeface="Times New Roman"/>
                          <a:ea typeface="Times New Roman"/>
                          <a:cs typeface="Times New Roman"/>
                          <a:sym typeface="Times New Roman"/>
                        </a:rPr>
                        <a:t>1580</a:t>
                      </a:r>
                      <a:r>
                        <a:rPr b="1" lang="en" sz="1200">
                          <a:solidFill>
                            <a:srgbClr val="191919"/>
                          </a:solidFill>
                          <a:latin typeface="Times New Roman"/>
                          <a:ea typeface="Times New Roman"/>
                          <a:cs typeface="Times New Roman"/>
                          <a:sym typeface="Times New Roman"/>
                        </a:rPr>
                        <a:t> x 21</a:t>
                      </a:r>
                      <a:endParaRPr b="1" sz="12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191919"/>
                          </a:solidFill>
                          <a:latin typeface="Times New Roman"/>
                          <a:ea typeface="Times New Roman"/>
                          <a:cs typeface="Times New Roman"/>
                          <a:sym typeface="Times New Roman"/>
                        </a:rPr>
                        <a:t>271.6</a:t>
                      </a:r>
                      <a:r>
                        <a:rPr b="1" lang="en" sz="1200">
                          <a:solidFill>
                            <a:srgbClr val="191919"/>
                          </a:solidFill>
                          <a:latin typeface="Times New Roman"/>
                          <a:ea typeface="Times New Roman"/>
                          <a:cs typeface="Times New Roman"/>
                          <a:sym typeface="Times New Roman"/>
                        </a:rPr>
                        <a:t> KB</a:t>
                      </a:r>
                      <a:endParaRPr b="1" sz="12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r>
              <a:tr h="384125">
                <a:tc>
                  <a:txBody>
                    <a:bodyPr/>
                    <a:lstStyle/>
                    <a:p>
                      <a:pPr indent="0" lvl="0" marL="0" rtl="0" algn="ctr">
                        <a:spcBef>
                          <a:spcPts val="0"/>
                        </a:spcBef>
                        <a:spcAft>
                          <a:spcPts val="0"/>
                        </a:spcAft>
                        <a:buNone/>
                      </a:pPr>
                      <a:r>
                        <a:rPr b="1" lang="en" sz="1200">
                          <a:solidFill>
                            <a:schemeClr val="dk1"/>
                          </a:solidFill>
                          <a:latin typeface="Times New Roman"/>
                          <a:ea typeface="Times New Roman"/>
                          <a:cs typeface="Times New Roman"/>
                          <a:sym typeface="Times New Roman"/>
                        </a:rPr>
                        <a:t>Test</a:t>
                      </a:r>
                      <a:endParaRPr b="1" sz="1200">
                        <a:solidFill>
                          <a:schemeClr val="dk1"/>
                        </a:solidFill>
                        <a:latin typeface="Times New Roman"/>
                        <a:ea typeface="Times New Roman"/>
                        <a:cs typeface="Times New Roman"/>
                        <a:sym typeface="Times New Roman"/>
                      </a:endParaRPr>
                    </a:p>
                  </a:txBody>
                  <a:tcPr marT="91425" marB="91425" marR="91425" marL="91425" anchor="ctr">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b="1" lang="en" sz="1200">
                          <a:solidFill>
                            <a:srgbClr val="191919"/>
                          </a:solidFill>
                          <a:latin typeface="Times New Roman"/>
                          <a:ea typeface="Times New Roman"/>
                          <a:cs typeface="Times New Roman"/>
                          <a:sym typeface="Times New Roman"/>
                        </a:rPr>
                        <a:t>1580 </a:t>
                      </a:r>
                      <a:r>
                        <a:rPr b="1" lang="en" sz="1200">
                          <a:solidFill>
                            <a:srgbClr val="191919"/>
                          </a:solidFill>
                          <a:latin typeface="Times New Roman"/>
                          <a:ea typeface="Times New Roman"/>
                          <a:cs typeface="Times New Roman"/>
                          <a:sym typeface="Times New Roman"/>
                        </a:rPr>
                        <a:t> x 21</a:t>
                      </a:r>
                      <a:endParaRPr b="1" sz="1200">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rgbClr val="191919"/>
                          </a:solidFill>
                          <a:latin typeface="Times New Roman"/>
                          <a:ea typeface="Times New Roman"/>
                          <a:cs typeface="Times New Roman"/>
                          <a:sym typeface="Times New Roman"/>
                        </a:rPr>
                        <a:t>271.6</a:t>
                      </a:r>
                      <a:r>
                        <a:rPr b="1" lang="en" sz="1200">
                          <a:solidFill>
                            <a:srgbClr val="191919"/>
                          </a:solidFill>
                          <a:latin typeface="Times New Roman"/>
                          <a:ea typeface="Times New Roman"/>
                          <a:cs typeface="Times New Roman"/>
                          <a:sym typeface="Times New Roman"/>
                        </a:rPr>
                        <a:t> KB</a:t>
                      </a:r>
                      <a:endParaRPr b="1" sz="12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5"/>
                      </a:solidFill>
                      <a:prstDash val="solid"/>
                      <a:round/>
                      <a:headEnd len="sm" w="sm" type="none"/>
                      <a:tailEnd len="sm" w="sm" type="none"/>
                    </a:lnL>
                    <a:lnR cap="flat" cmpd="sng" w="19050">
                      <a:solidFill>
                        <a:schemeClr val="accent5"/>
                      </a:solidFill>
                      <a:prstDash val="solid"/>
                      <a:round/>
                      <a:headEnd len="sm" w="sm" type="none"/>
                      <a:tailEnd len="sm" w="sm" type="none"/>
                    </a:lnR>
                    <a:lnT cap="flat" cmpd="sng" w="19050">
                      <a:solidFill>
                        <a:schemeClr val="accent5"/>
                      </a:solidFill>
                      <a:prstDash val="solid"/>
                      <a:round/>
                      <a:headEnd len="sm" w="sm" type="none"/>
                      <a:tailEnd len="sm" w="sm" type="none"/>
                    </a:lnT>
                    <a:lnB cap="flat" cmpd="sng" w="19050">
                      <a:solidFill>
                        <a:schemeClr val="accent5"/>
                      </a:solidFill>
                      <a:prstDash val="solid"/>
                      <a:round/>
                      <a:headEnd len="sm" w="sm" type="none"/>
                      <a:tailEnd len="sm" w="sm" type="none"/>
                    </a:lnB>
                  </a:tcPr>
                </a:tc>
              </a:tr>
            </a:tbl>
          </a:graphicData>
        </a:graphic>
      </p:graphicFrame>
    </p:spTree>
  </p:cSld>
  <p:clrMapOvr>
    <a:masterClrMapping/>
  </p:clrMapOvr>
  <mc:AlternateContent>
    <mc:Choice Requires="p14">
      <p:transition spd="slow" p14:dur="1000">
        <p:push/>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grpSp>
        <p:nvGrpSpPr>
          <p:cNvPr id="467" name="Google Shape;467;p26"/>
          <p:cNvGrpSpPr/>
          <p:nvPr/>
        </p:nvGrpSpPr>
        <p:grpSpPr>
          <a:xfrm>
            <a:off x="-75" y="1034096"/>
            <a:ext cx="9144162" cy="4109329"/>
            <a:chOff x="238325" y="236325"/>
            <a:chExt cx="7138300" cy="5238150"/>
          </a:xfrm>
        </p:grpSpPr>
        <p:sp>
          <p:nvSpPr>
            <p:cNvPr id="468" name="Google Shape;468;p26"/>
            <p:cNvSpPr/>
            <p:nvPr/>
          </p:nvSpPr>
          <p:spPr>
            <a:xfrm>
              <a:off x="3577325" y="852800"/>
              <a:ext cx="2123225" cy="816050"/>
            </a:xfrm>
            <a:custGeom>
              <a:rect b="b" l="l" r="r" t="t"/>
              <a:pathLst>
                <a:path extrusionOk="0" h="32642" w="84929">
                  <a:moveTo>
                    <a:pt x="1108" y="32637"/>
                  </a:moveTo>
                  <a:lnTo>
                    <a:pt x="8835" y="32637"/>
                  </a:lnTo>
                  <a:lnTo>
                    <a:pt x="42465" y="7260"/>
                  </a:lnTo>
                  <a:lnTo>
                    <a:pt x="76095" y="32641"/>
                  </a:lnTo>
                  <a:lnTo>
                    <a:pt x="83822" y="32641"/>
                  </a:lnTo>
                  <a:cubicBezTo>
                    <a:pt x="84573" y="32641"/>
                    <a:pt x="84928" y="31873"/>
                    <a:pt x="84373" y="31451"/>
                  </a:cubicBezTo>
                  <a:lnTo>
                    <a:pt x="43016" y="239"/>
                  </a:lnTo>
                  <a:cubicBezTo>
                    <a:pt x="42686" y="1"/>
                    <a:pt x="42243" y="1"/>
                    <a:pt x="41918" y="239"/>
                  </a:cubicBezTo>
                  <a:lnTo>
                    <a:pt x="556" y="31451"/>
                  </a:lnTo>
                  <a:cubicBezTo>
                    <a:pt x="1" y="31869"/>
                    <a:pt x="360" y="32637"/>
                    <a:pt x="1108" y="32637"/>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EB Garamond"/>
                <a:ea typeface="EB Garamond"/>
                <a:cs typeface="EB Garamond"/>
                <a:sym typeface="EB Garamond"/>
              </a:endParaRPr>
            </a:p>
          </p:txBody>
        </p:sp>
        <p:sp>
          <p:nvSpPr>
            <p:cNvPr id="469" name="Google Shape;469;p26"/>
            <p:cNvSpPr/>
            <p:nvPr/>
          </p:nvSpPr>
          <p:spPr>
            <a:xfrm>
              <a:off x="3798275" y="1034275"/>
              <a:ext cx="1681425" cy="4440100"/>
            </a:xfrm>
            <a:custGeom>
              <a:rect b="b" l="l" r="r" t="t"/>
              <a:pathLst>
                <a:path extrusionOk="0" h="177604" w="67257">
                  <a:moveTo>
                    <a:pt x="67257" y="25378"/>
                  </a:moveTo>
                  <a:lnTo>
                    <a:pt x="67257" y="177604"/>
                  </a:lnTo>
                  <a:lnTo>
                    <a:pt x="1" y="177604"/>
                  </a:lnTo>
                  <a:lnTo>
                    <a:pt x="1" y="25378"/>
                  </a:lnTo>
                  <a:lnTo>
                    <a:pt x="336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EB Garamond"/>
                <a:ea typeface="EB Garamond"/>
                <a:cs typeface="EB Garamond"/>
                <a:sym typeface="EB Garamond"/>
              </a:endParaRPr>
            </a:p>
          </p:txBody>
        </p:sp>
        <p:sp>
          <p:nvSpPr>
            <p:cNvPr id="470" name="Google Shape;470;p26"/>
            <p:cNvSpPr/>
            <p:nvPr/>
          </p:nvSpPr>
          <p:spPr>
            <a:xfrm>
              <a:off x="3960450" y="1221175"/>
              <a:ext cx="1357100" cy="4128000"/>
            </a:xfrm>
            <a:custGeom>
              <a:rect b="b" l="l" r="r" t="t"/>
              <a:pathLst>
                <a:path extrusionOk="0" h="165120" w="54284">
                  <a:moveTo>
                    <a:pt x="54284" y="20487"/>
                  </a:moveTo>
                  <a:lnTo>
                    <a:pt x="54284" y="165120"/>
                  </a:lnTo>
                  <a:lnTo>
                    <a:pt x="0" y="165120"/>
                  </a:lnTo>
                  <a:lnTo>
                    <a:pt x="0" y="20487"/>
                  </a:lnTo>
                  <a:lnTo>
                    <a:pt x="271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EB Garamond"/>
                <a:ea typeface="EB Garamond"/>
                <a:cs typeface="EB Garamond"/>
                <a:sym typeface="EB Garamond"/>
              </a:endParaRPr>
            </a:p>
          </p:txBody>
        </p:sp>
        <p:sp>
          <p:nvSpPr>
            <p:cNvPr id="471" name="Google Shape;471;p26"/>
            <p:cNvSpPr/>
            <p:nvPr/>
          </p:nvSpPr>
          <p:spPr>
            <a:xfrm>
              <a:off x="5263950" y="236325"/>
              <a:ext cx="2112675" cy="815000"/>
            </a:xfrm>
            <a:custGeom>
              <a:rect b="b" l="l" r="r" t="t"/>
              <a:pathLst>
                <a:path extrusionOk="0" h="32600" w="84507">
                  <a:moveTo>
                    <a:pt x="1333" y="32600"/>
                  </a:moveTo>
                  <a:lnTo>
                    <a:pt x="8622" y="32600"/>
                  </a:lnTo>
                  <a:cubicBezTo>
                    <a:pt x="21377" y="22972"/>
                    <a:pt x="29267" y="17021"/>
                    <a:pt x="42252" y="7218"/>
                  </a:cubicBezTo>
                  <a:lnTo>
                    <a:pt x="75882" y="32600"/>
                  </a:lnTo>
                  <a:lnTo>
                    <a:pt x="83170" y="32600"/>
                  </a:lnTo>
                  <a:cubicBezTo>
                    <a:pt x="84076" y="32600"/>
                    <a:pt x="84507" y="31672"/>
                    <a:pt x="83834" y="31163"/>
                  </a:cubicBezTo>
                  <a:lnTo>
                    <a:pt x="42920" y="285"/>
                  </a:lnTo>
                  <a:cubicBezTo>
                    <a:pt x="42519" y="1"/>
                    <a:pt x="41984" y="1"/>
                    <a:pt x="41588" y="285"/>
                  </a:cubicBezTo>
                  <a:lnTo>
                    <a:pt x="669" y="31163"/>
                  </a:lnTo>
                  <a:cubicBezTo>
                    <a:pt x="1" y="31672"/>
                    <a:pt x="431" y="32600"/>
                    <a:pt x="1333" y="3260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EB Garamond"/>
                <a:ea typeface="EB Garamond"/>
                <a:cs typeface="EB Garamond"/>
                <a:sym typeface="EB Garamond"/>
              </a:endParaRPr>
            </a:p>
          </p:txBody>
        </p:sp>
        <p:sp>
          <p:nvSpPr>
            <p:cNvPr id="472" name="Google Shape;472;p26"/>
            <p:cNvSpPr/>
            <p:nvPr/>
          </p:nvSpPr>
          <p:spPr>
            <a:xfrm>
              <a:off x="5479475" y="416775"/>
              <a:ext cx="1681525" cy="5057600"/>
            </a:xfrm>
            <a:custGeom>
              <a:rect b="b" l="l" r="r" t="t"/>
              <a:pathLst>
                <a:path extrusionOk="0" h="202304" w="67261">
                  <a:moveTo>
                    <a:pt x="67261" y="25382"/>
                  </a:moveTo>
                  <a:lnTo>
                    <a:pt x="67261" y="202304"/>
                  </a:lnTo>
                  <a:lnTo>
                    <a:pt x="1" y="202304"/>
                  </a:lnTo>
                  <a:lnTo>
                    <a:pt x="1" y="25382"/>
                  </a:lnTo>
                  <a:cubicBezTo>
                    <a:pt x="12752" y="15754"/>
                    <a:pt x="20646" y="9803"/>
                    <a:pt x="33631" y="0"/>
                  </a:cubicBezTo>
                  <a:close/>
                </a:path>
              </a:pathLst>
            </a:custGeom>
            <a:solidFill>
              <a:schemeClr val="accent3"/>
            </a:solidFill>
            <a:ln>
              <a:noFill/>
            </a:ln>
          </p:spPr>
          <p:txBody>
            <a:bodyPr anchorCtr="0" anchor="ctr" bIns="91425" lIns="91425" spcFirstLastPara="1" rIns="91425" wrap="square" tIns="91425">
              <a:noAutofit/>
            </a:bodyPr>
            <a:lstStyle/>
            <a:p>
              <a:pPr indent="0" lvl="0" marL="1250817" rtl="0" algn="l">
                <a:spcBef>
                  <a:spcPts val="0"/>
                </a:spcBef>
                <a:spcAft>
                  <a:spcPts val="0"/>
                </a:spcAft>
                <a:buNone/>
              </a:pPr>
              <a:r>
                <a:rPr b="1" lang="en">
                  <a:latin typeface="EB Garamond"/>
                  <a:ea typeface="EB Garamond"/>
                  <a:cs typeface="EB Garamond"/>
                  <a:sym typeface="EB Garamond"/>
                </a:rPr>
                <a:t>		</a:t>
              </a:r>
              <a:endParaRPr b="1">
                <a:latin typeface="EB Garamond"/>
                <a:ea typeface="EB Garamond"/>
                <a:cs typeface="EB Garamond"/>
                <a:sym typeface="EB Garamond"/>
              </a:endParaRPr>
            </a:p>
          </p:txBody>
        </p:sp>
        <p:sp>
          <p:nvSpPr>
            <p:cNvPr id="473" name="Google Shape;473;p26"/>
            <p:cNvSpPr/>
            <p:nvPr/>
          </p:nvSpPr>
          <p:spPr>
            <a:xfrm>
              <a:off x="5641725" y="603775"/>
              <a:ext cx="1357025" cy="4745400"/>
            </a:xfrm>
            <a:custGeom>
              <a:rect b="b" l="l" r="r" t="t"/>
              <a:pathLst>
                <a:path extrusionOk="0" h="189816" w="54281">
                  <a:moveTo>
                    <a:pt x="54280" y="20483"/>
                  </a:moveTo>
                  <a:lnTo>
                    <a:pt x="54280" y="189816"/>
                  </a:lnTo>
                  <a:lnTo>
                    <a:pt x="1" y="189816"/>
                  </a:lnTo>
                  <a:lnTo>
                    <a:pt x="1" y="20483"/>
                  </a:lnTo>
                  <a:lnTo>
                    <a:pt x="2714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EB Garamond"/>
                <a:ea typeface="EB Garamond"/>
                <a:cs typeface="EB Garamond"/>
                <a:sym typeface="EB Garamond"/>
              </a:endParaRPr>
            </a:p>
          </p:txBody>
        </p:sp>
        <p:sp>
          <p:nvSpPr>
            <p:cNvPr id="474" name="Google Shape;474;p26"/>
            <p:cNvSpPr/>
            <p:nvPr/>
          </p:nvSpPr>
          <p:spPr>
            <a:xfrm>
              <a:off x="1909725" y="1369250"/>
              <a:ext cx="2094600" cy="813425"/>
            </a:xfrm>
            <a:custGeom>
              <a:rect b="b" l="l" r="r" t="t"/>
              <a:pathLst>
                <a:path extrusionOk="0" h="32537" w="83784">
                  <a:moveTo>
                    <a:pt x="1725" y="32536"/>
                  </a:moveTo>
                  <a:lnTo>
                    <a:pt x="8262" y="32536"/>
                  </a:lnTo>
                  <a:lnTo>
                    <a:pt x="41892" y="7155"/>
                  </a:lnTo>
                  <a:lnTo>
                    <a:pt x="75522" y="32536"/>
                  </a:lnTo>
                  <a:lnTo>
                    <a:pt x="82058" y="32536"/>
                  </a:lnTo>
                  <a:cubicBezTo>
                    <a:pt x="83228" y="32536"/>
                    <a:pt x="83783" y="31334"/>
                    <a:pt x="82919" y="30682"/>
                  </a:cubicBezTo>
                  <a:lnTo>
                    <a:pt x="42752" y="368"/>
                  </a:lnTo>
                  <a:cubicBezTo>
                    <a:pt x="42263" y="0"/>
                    <a:pt x="41520" y="0"/>
                    <a:pt x="41031" y="368"/>
                  </a:cubicBezTo>
                  <a:lnTo>
                    <a:pt x="865" y="30682"/>
                  </a:lnTo>
                  <a:cubicBezTo>
                    <a:pt x="0" y="31338"/>
                    <a:pt x="556" y="32536"/>
                    <a:pt x="1725" y="32536"/>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EB Garamond"/>
                <a:ea typeface="EB Garamond"/>
                <a:cs typeface="EB Garamond"/>
                <a:sym typeface="EB Garamond"/>
              </a:endParaRPr>
            </a:p>
          </p:txBody>
        </p:sp>
        <p:sp>
          <p:nvSpPr>
            <p:cNvPr id="475" name="Google Shape;475;p26"/>
            <p:cNvSpPr/>
            <p:nvPr/>
          </p:nvSpPr>
          <p:spPr>
            <a:xfrm>
              <a:off x="2116250" y="1548125"/>
              <a:ext cx="1681525" cy="3926250"/>
            </a:xfrm>
            <a:custGeom>
              <a:rect b="b" l="l" r="r" t="t"/>
              <a:pathLst>
                <a:path extrusionOk="0" h="157050" w="67261">
                  <a:moveTo>
                    <a:pt x="67261" y="25381"/>
                  </a:moveTo>
                  <a:lnTo>
                    <a:pt x="67261" y="157050"/>
                  </a:lnTo>
                  <a:lnTo>
                    <a:pt x="1" y="157050"/>
                  </a:lnTo>
                  <a:lnTo>
                    <a:pt x="1" y="25381"/>
                  </a:lnTo>
                  <a:lnTo>
                    <a:pt x="336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EB Garamond"/>
                <a:ea typeface="EB Garamond"/>
                <a:cs typeface="EB Garamond"/>
                <a:sym typeface="EB Garamond"/>
              </a:endParaRPr>
            </a:p>
          </p:txBody>
        </p:sp>
        <p:sp>
          <p:nvSpPr>
            <p:cNvPr id="476" name="Google Shape;476;p26"/>
            <p:cNvSpPr/>
            <p:nvPr/>
          </p:nvSpPr>
          <p:spPr>
            <a:xfrm>
              <a:off x="2278500" y="1735125"/>
              <a:ext cx="1357025" cy="3614050"/>
            </a:xfrm>
            <a:custGeom>
              <a:rect b="b" l="l" r="r" t="t"/>
              <a:pathLst>
                <a:path extrusionOk="0" h="144562" w="54281">
                  <a:moveTo>
                    <a:pt x="54280" y="20483"/>
                  </a:moveTo>
                  <a:lnTo>
                    <a:pt x="54280" y="144562"/>
                  </a:lnTo>
                  <a:lnTo>
                    <a:pt x="1" y="144562"/>
                  </a:lnTo>
                  <a:lnTo>
                    <a:pt x="1" y="20483"/>
                  </a:lnTo>
                  <a:lnTo>
                    <a:pt x="271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EB Garamond"/>
                <a:ea typeface="EB Garamond"/>
                <a:cs typeface="EB Garamond"/>
                <a:sym typeface="EB Garamond"/>
              </a:endParaRPr>
            </a:p>
          </p:txBody>
        </p:sp>
        <p:sp>
          <p:nvSpPr>
            <p:cNvPr id="477" name="Google Shape;477;p26"/>
            <p:cNvSpPr/>
            <p:nvPr/>
          </p:nvSpPr>
          <p:spPr>
            <a:xfrm>
              <a:off x="238325" y="1990100"/>
              <a:ext cx="2085425" cy="812600"/>
            </a:xfrm>
            <a:custGeom>
              <a:rect b="b" l="l" r="r" t="t"/>
              <a:pathLst>
                <a:path extrusionOk="0" h="32504" w="83417">
                  <a:moveTo>
                    <a:pt x="1926" y="32503"/>
                  </a:moveTo>
                  <a:lnTo>
                    <a:pt x="8079" y="32503"/>
                  </a:lnTo>
                  <a:lnTo>
                    <a:pt x="41709" y="7126"/>
                  </a:lnTo>
                  <a:lnTo>
                    <a:pt x="75339" y="32503"/>
                  </a:lnTo>
                  <a:lnTo>
                    <a:pt x="81491" y="32503"/>
                  </a:lnTo>
                  <a:cubicBezTo>
                    <a:pt x="82798" y="32503"/>
                    <a:pt x="83416" y="31167"/>
                    <a:pt x="82452" y="30436"/>
                  </a:cubicBezTo>
                  <a:lnTo>
                    <a:pt x="42669" y="410"/>
                  </a:lnTo>
                  <a:cubicBezTo>
                    <a:pt x="42122" y="1"/>
                    <a:pt x="41295" y="1"/>
                    <a:pt x="40752" y="410"/>
                  </a:cubicBezTo>
                  <a:lnTo>
                    <a:pt x="970" y="30436"/>
                  </a:lnTo>
                  <a:cubicBezTo>
                    <a:pt x="1" y="31167"/>
                    <a:pt x="623" y="32503"/>
                    <a:pt x="1926" y="32503"/>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EB Garamond"/>
                <a:ea typeface="EB Garamond"/>
                <a:cs typeface="EB Garamond"/>
                <a:sym typeface="EB Garamond"/>
              </a:endParaRPr>
            </a:p>
          </p:txBody>
        </p:sp>
        <p:sp>
          <p:nvSpPr>
            <p:cNvPr id="478" name="Google Shape;478;p26"/>
            <p:cNvSpPr/>
            <p:nvPr/>
          </p:nvSpPr>
          <p:spPr>
            <a:xfrm>
              <a:off x="440275" y="2168250"/>
              <a:ext cx="1681525" cy="3306225"/>
            </a:xfrm>
            <a:custGeom>
              <a:rect b="b" l="l" r="r" t="t"/>
              <a:pathLst>
                <a:path extrusionOk="0" h="132249" w="67261">
                  <a:moveTo>
                    <a:pt x="67261" y="25377"/>
                  </a:moveTo>
                  <a:lnTo>
                    <a:pt x="67261" y="132249"/>
                  </a:lnTo>
                  <a:lnTo>
                    <a:pt x="1" y="132249"/>
                  </a:lnTo>
                  <a:lnTo>
                    <a:pt x="1" y="25377"/>
                  </a:lnTo>
                  <a:lnTo>
                    <a:pt x="336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EB Garamond"/>
                <a:ea typeface="EB Garamond"/>
                <a:cs typeface="EB Garamond"/>
                <a:sym typeface="EB Garamond"/>
              </a:endParaRPr>
            </a:p>
          </p:txBody>
        </p:sp>
        <p:sp>
          <p:nvSpPr>
            <p:cNvPr id="479" name="Google Shape;479;p26"/>
            <p:cNvSpPr/>
            <p:nvPr/>
          </p:nvSpPr>
          <p:spPr>
            <a:xfrm>
              <a:off x="602550" y="2355150"/>
              <a:ext cx="1357100" cy="2994025"/>
            </a:xfrm>
            <a:custGeom>
              <a:rect b="b" l="l" r="r" t="t"/>
              <a:pathLst>
                <a:path extrusionOk="0" h="119761" w="54284">
                  <a:moveTo>
                    <a:pt x="54284" y="20482"/>
                  </a:moveTo>
                  <a:lnTo>
                    <a:pt x="54284" y="119761"/>
                  </a:lnTo>
                  <a:lnTo>
                    <a:pt x="0" y="119761"/>
                  </a:lnTo>
                  <a:lnTo>
                    <a:pt x="0" y="20482"/>
                  </a:lnTo>
                  <a:lnTo>
                    <a:pt x="271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EB Garamond"/>
                <a:ea typeface="EB Garamond"/>
                <a:cs typeface="EB Garamond"/>
                <a:sym typeface="EB Garamond"/>
              </a:endParaRPr>
            </a:p>
          </p:txBody>
        </p:sp>
      </p:grpSp>
      <p:sp>
        <p:nvSpPr>
          <p:cNvPr id="480" name="Google Shape;480;p26"/>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Development</a:t>
            </a:r>
            <a:endParaRPr/>
          </a:p>
        </p:txBody>
      </p:sp>
      <p:grpSp>
        <p:nvGrpSpPr>
          <p:cNvPr id="481" name="Google Shape;481;p26"/>
          <p:cNvGrpSpPr/>
          <p:nvPr/>
        </p:nvGrpSpPr>
        <p:grpSpPr>
          <a:xfrm>
            <a:off x="7707391" y="3393126"/>
            <a:ext cx="1436608" cy="1750383"/>
            <a:chOff x="7692585" y="2686952"/>
            <a:chExt cx="2183295" cy="2549720"/>
          </a:xfrm>
        </p:grpSpPr>
        <p:sp>
          <p:nvSpPr>
            <p:cNvPr id="482" name="Google Shape;482;p26"/>
            <p:cNvSpPr/>
            <p:nvPr/>
          </p:nvSpPr>
          <p:spPr>
            <a:xfrm>
              <a:off x="7963332" y="2686952"/>
              <a:ext cx="1912547" cy="1966203"/>
            </a:xfrm>
            <a:custGeom>
              <a:rect b="b" l="l" r="r" t="t"/>
              <a:pathLst>
                <a:path extrusionOk="0" h="60940" w="59277">
                  <a:moveTo>
                    <a:pt x="29640" y="1"/>
                  </a:moveTo>
                  <a:cubicBezTo>
                    <a:pt x="29123" y="1"/>
                    <a:pt x="28607" y="58"/>
                    <a:pt x="28101" y="173"/>
                  </a:cubicBezTo>
                  <a:cubicBezTo>
                    <a:pt x="23244" y="1174"/>
                    <a:pt x="21952" y="8220"/>
                    <a:pt x="21608" y="11889"/>
                  </a:cubicBezTo>
                  <a:cubicBezTo>
                    <a:pt x="21535" y="12662"/>
                    <a:pt x="20893" y="13258"/>
                    <a:pt x="20125" y="13258"/>
                  </a:cubicBezTo>
                  <a:cubicBezTo>
                    <a:pt x="20097" y="13258"/>
                    <a:pt x="20069" y="13257"/>
                    <a:pt x="20041" y="13256"/>
                  </a:cubicBezTo>
                  <a:cubicBezTo>
                    <a:pt x="19950" y="13250"/>
                    <a:pt x="19855" y="13248"/>
                    <a:pt x="19758" y="13248"/>
                  </a:cubicBezTo>
                  <a:cubicBezTo>
                    <a:pt x="17978" y="13248"/>
                    <a:pt x="15247" y="14083"/>
                    <a:pt x="13675" y="15654"/>
                  </a:cubicBezTo>
                  <a:cubicBezTo>
                    <a:pt x="11377" y="17952"/>
                    <a:pt x="11613" y="24475"/>
                    <a:pt x="11900" y="27762"/>
                  </a:cubicBezTo>
                  <a:cubicBezTo>
                    <a:pt x="11978" y="28661"/>
                    <a:pt x="11253" y="29389"/>
                    <a:pt x="10353" y="29389"/>
                  </a:cubicBezTo>
                  <a:cubicBezTo>
                    <a:pt x="10348" y="29389"/>
                    <a:pt x="10342" y="29389"/>
                    <a:pt x="10337" y="29389"/>
                  </a:cubicBezTo>
                  <a:cubicBezTo>
                    <a:pt x="10321" y="29389"/>
                    <a:pt x="10305" y="29389"/>
                    <a:pt x="10290" y="29389"/>
                  </a:cubicBezTo>
                  <a:cubicBezTo>
                    <a:pt x="7014" y="29389"/>
                    <a:pt x="5867" y="32831"/>
                    <a:pt x="5867" y="32831"/>
                  </a:cubicBezTo>
                  <a:cubicBezTo>
                    <a:pt x="0" y="46025"/>
                    <a:pt x="25796" y="59222"/>
                    <a:pt x="28975" y="60786"/>
                  </a:cubicBezTo>
                  <a:cubicBezTo>
                    <a:pt x="29180" y="60888"/>
                    <a:pt x="29407" y="60940"/>
                    <a:pt x="29640" y="60940"/>
                  </a:cubicBezTo>
                  <a:cubicBezTo>
                    <a:pt x="29870" y="60940"/>
                    <a:pt x="30099" y="60888"/>
                    <a:pt x="30305" y="60786"/>
                  </a:cubicBezTo>
                  <a:cubicBezTo>
                    <a:pt x="33480" y="59222"/>
                    <a:pt x="59276" y="46025"/>
                    <a:pt x="53412" y="32831"/>
                  </a:cubicBezTo>
                  <a:cubicBezTo>
                    <a:pt x="53412" y="32831"/>
                    <a:pt x="52264" y="29389"/>
                    <a:pt x="48986" y="29389"/>
                  </a:cubicBezTo>
                  <a:cubicBezTo>
                    <a:pt x="48972" y="29389"/>
                    <a:pt x="48957" y="29389"/>
                    <a:pt x="48943" y="29389"/>
                  </a:cubicBezTo>
                  <a:cubicBezTo>
                    <a:pt x="48937" y="29389"/>
                    <a:pt x="48932" y="29389"/>
                    <a:pt x="48926" y="29389"/>
                  </a:cubicBezTo>
                  <a:cubicBezTo>
                    <a:pt x="48027" y="29389"/>
                    <a:pt x="47301" y="28661"/>
                    <a:pt x="47379" y="27762"/>
                  </a:cubicBezTo>
                  <a:cubicBezTo>
                    <a:pt x="47664" y="24475"/>
                    <a:pt x="47903" y="17952"/>
                    <a:pt x="45604" y="15654"/>
                  </a:cubicBezTo>
                  <a:cubicBezTo>
                    <a:pt x="44033" y="14083"/>
                    <a:pt x="41301" y="13248"/>
                    <a:pt x="39519" y="13248"/>
                  </a:cubicBezTo>
                  <a:cubicBezTo>
                    <a:pt x="39422" y="13248"/>
                    <a:pt x="39327" y="13250"/>
                    <a:pt x="39235" y="13256"/>
                  </a:cubicBezTo>
                  <a:cubicBezTo>
                    <a:pt x="39207" y="13257"/>
                    <a:pt x="39179" y="13258"/>
                    <a:pt x="39152" y="13258"/>
                  </a:cubicBezTo>
                  <a:cubicBezTo>
                    <a:pt x="38387" y="13258"/>
                    <a:pt x="37745" y="12662"/>
                    <a:pt x="37672" y="11889"/>
                  </a:cubicBezTo>
                  <a:cubicBezTo>
                    <a:pt x="37327" y="8223"/>
                    <a:pt x="36036" y="1174"/>
                    <a:pt x="31179" y="173"/>
                  </a:cubicBezTo>
                  <a:cubicBezTo>
                    <a:pt x="30673" y="58"/>
                    <a:pt x="30156" y="1"/>
                    <a:pt x="296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6"/>
            <p:cNvSpPr/>
            <p:nvPr/>
          </p:nvSpPr>
          <p:spPr>
            <a:xfrm>
              <a:off x="8653878" y="3292702"/>
              <a:ext cx="559210" cy="1864247"/>
            </a:xfrm>
            <a:custGeom>
              <a:rect b="b" l="l" r="r" t="t"/>
              <a:pathLst>
                <a:path extrusionOk="0" h="57780" w="17332">
                  <a:moveTo>
                    <a:pt x="8670" y="1"/>
                  </a:moveTo>
                  <a:cubicBezTo>
                    <a:pt x="8241" y="1"/>
                    <a:pt x="7896" y="351"/>
                    <a:pt x="7908" y="781"/>
                  </a:cubicBezTo>
                  <a:lnTo>
                    <a:pt x="7908" y="23658"/>
                  </a:lnTo>
                  <a:lnTo>
                    <a:pt x="1449" y="15907"/>
                  </a:lnTo>
                  <a:cubicBezTo>
                    <a:pt x="1297" y="15722"/>
                    <a:pt x="1077" y="15626"/>
                    <a:pt x="855" y="15626"/>
                  </a:cubicBezTo>
                  <a:cubicBezTo>
                    <a:pt x="682" y="15626"/>
                    <a:pt x="509" y="15684"/>
                    <a:pt x="366" y="15802"/>
                  </a:cubicBezTo>
                  <a:cubicBezTo>
                    <a:pt x="39" y="16074"/>
                    <a:pt x="0" y="16561"/>
                    <a:pt x="275" y="16884"/>
                  </a:cubicBezTo>
                  <a:lnTo>
                    <a:pt x="7908" y="26041"/>
                  </a:lnTo>
                  <a:lnTo>
                    <a:pt x="7908" y="56999"/>
                  </a:lnTo>
                  <a:cubicBezTo>
                    <a:pt x="7896" y="57426"/>
                    <a:pt x="8241" y="57779"/>
                    <a:pt x="8670" y="57779"/>
                  </a:cubicBezTo>
                  <a:cubicBezTo>
                    <a:pt x="9097" y="57779"/>
                    <a:pt x="9441" y="57426"/>
                    <a:pt x="9432" y="56999"/>
                  </a:cubicBezTo>
                  <a:lnTo>
                    <a:pt x="9432" y="19440"/>
                  </a:lnTo>
                  <a:lnTo>
                    <a:pt x="17053" y="10651"/>
                  </a:lnTo>
                  <a:cubicBezTo>
                    <a:pt x="17331" y="10334"/>
                    <a:pt x="17295" y="9853"/>
                    <a:pt x="16978" y="9575"/>
                  </a:cubicBezTo>
                  <a:cubicBezTo>
                    <a:pt x="16833" y="9450"/>
                    <a:pt x="16655" y="9389"/>
                    <a:pt x="16477" y="9389"/>
                  </a:cubicBezTo>
                  <a:cubicBezTo>
                    <a:pt x="16264" y="9389"/>
                    <a:pt x="16051" y="9477"/>
                    <a:pt x="15901" y="9651"/>
                  </a:cubicBezTo>
                  <a:lnTo>
                    <a:pt x="9432" y="17111"/>
                  </a:lnTo>
                  <a:lnTo>
                    <a:pt x="9432" y="781"/>
                  </a:lnTo>
                  <a:cubicBezTo>
                    <a:pt x="9441" y="351"/>
                    <a:pt x="9097" y="1"/>
                    <a:pt x="867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6"/>
            <p:cNvSpPr/>
            <p:nvPr/>
          </p:nvSpPr>
          <p:spPr>
            <a:xfrm>
              <a:off x="7692585" y="3377738"/>
              <a:ext cx="1081101" cy="1399756"/>
            </a:xfrm>
            <a:custGeom>
              <a:rect b="b" l="l" r="r" t="t"/>
              <a:pathLst>
                <a:path extrusionOk="0" h="65570" w="50643">
                  <a:moveTo>
                    <a:pt x="25739" y="0"/>
                  </a:moveTo>
                  <a:cubicBezTo>
                    <a:pt x="25667" y="0"/>
                    <a:pt x="25596" y="1"/>
                    <a:pt x="25524" y="2"/>
                  </a:cubicBezTo>
                  <a:cubicBezTo>
                    <a:pt x="16739" y="108"/>
                    <a:pt x="9629" y="6736"/>
                    <a:pt x="9590" y="14932"/>
                  </a:cubicBezTo>
                  <a:cubicBezTo>
                    <a:pt x="9587" y="15255"/>
                    <a:pt x="9596" y="15576"/>
                    <a:pt x="9617" y="15893"/>
                  </a:cubicBezTo>
                  <a:cubicBezTo>
                    <a:pt x="9901" y="20378"/>
                    <a:pt x="8519" y="24796"/>
                    <a:pt x="5613" y="28386"/>
                  </a:cubicBezTo>
                  <a:cubicBezTo>
                    <a:pt x="1930" y="32928"/>
                    <a:pt x="0" y="38765"/>
                    <a:pt x="759" y="45037"/>
                  </a:cubicBezTo>
                  <a:cubicBezTo>
                    <a:pt x="2044" y="55682"/>
                    <a:pt x="11153" y="64170"/>
                    <a:pt x="22612" y="65407"/>
                  </a:cubicBezTo>
                  <a:cubicBezTo>
                    <a:pt x="23621" y="65516"/>
                    <a:pt x="24620" y="65569"/>
                    <a:pt x="25606" y="65569"/>
                  </a:cubicBezTo>
                  <a:cubicBezTo>
                    <a:pt x="39363" y="65569"/>
                    <a:pt x="50550" y="55243"/>
                    <a:pt x="50615" y="42451"/>
                  </a:cubicBezTo>
                  <a:cubicBezTo>
                    <a:pt x="50642" y="36969"/>
                    <a:pt x="48622" y="31921"/>
                    <a:pt x="45220" y="27935"/>
                  </a:cubicBezTo>
                  <a:cubicBezTo>
                    <a:pt x="42550" y="24799"/>
                    <a:pt x="41240" y="20838"/>
                    <a:pt x="41772" y="16870"/>
                  </a:cubicBezTo>
                  <a:cubicBezTo>
                    <a:pt x="41872" y="16132"/>
                    <a:pt x="41912" y="15388"/>
                    <a:pt x="41893" y="14644"/>
                  </a:cubicBezTo>
                  <a:cubicBezTo>
                    <a:pt x="41689" y="6537"/>
                    <a:pt x="34447" y="0"/>
                    <a:pt x="25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6"/>
            <p:cNvSpPr/>
            <p:nvPr/>
          </p:nvSpPr>
          <p:spPr>
            <a:xfrm>
              <a:off x="8020725" y="3916116"/>
              <a:ext cx="433141" cy="1320556"/>
            </a:xfrm>
            <a:custGeom>
              <a:rect b="b" l="l" r="r" t="t"/>
              <a:pathLst>
                <a:path extrusionOk="0" h="61860" w="20290">
                  <a:moveTo>
                    <a:pt x="10419" y="1"/>
                  </a:moveTo>
                  <a:cubicBezTo>
                    <a:pt x="9684" y="1"/>
                    <a:pt x="9082" y="595"/>
                    <a:pt x="9079" y="1334"/>
                  </a:cubicBezTo>
                  <a:lnTo>
                    <a:pt x="8973" y="23985"/>
                  </a:lnTo>
                  <a:lnTo>
                    <a:pt x="2520" y="16237"/>
                  </a:lnTo>
                  <a:cubicBezTo>
                    <a:pt x="2255" y="15928"/>
                    <a:pt x="1879" y="15770"/>
                    <a:pt x="1502" y="15770"/>
                  </a:cubicBezTo>
                  <a:cubicBezTo>
                    <a:pt x="1199" y="15770"/>
                    <a:pt x="895" y="15872"/>
                    <a:pt x="645" y="16080"/>
                  </a:cubicBezTo>
                  <a:cubicBezTo>
                    <a:pt x="82" y="16549"/>
                    <a:pt x="1" y="17380"/>
                    <a:pt x="460" y="17952"/>
                  </a:cubicBezTo>
                  <a:lnTo>
                    <a:pt x="8952" y="28149"/>
                  </a:lnTo>
                  <a:lnTo>
                    <a:pt x="8801" y="60513"/>
                  </a:lnTo>
                  <a:cubicBezTo>
                    <a:pt x="8798" y="61254"/>
                    <a:pt x="9397" y="61856"/>
                    <a:pt x="10135" y="61859"/>
                  </a:cubicBezTo>
                  <a:cubicBezTo>
                    <a:pt x="10138" y="61859"/>
                    <a:pt x="10142" y="61859"/>
                    <a:pt x="10146" y="61859"/>
                  </a:cubicBezTo>
                  <a:cubicBezTo>
                    <a:pt x="10882" y="61859"/>
                    <a:pt x="11477" y="61263"/>
                    <a:pt x="11480" y="60529"/>
                  </a:cubicBezTo>
                  <a:lnTo>
                    <a:pt x="11683" y="17846"/>
                  </a:lnTo>
                  <a:cubicBezTo>
                    <a:pt x="11864" y="17752"/>
                    <a:pt x="12025" y="17616"/>
                    <a:pt x="12146" y="17453"/>
                  </a:cubicBezTo>
                  <a:lnTo>
                    <a:pt x="19854" y="6959"/>
                  </a:lnTo>
                  <a:cubicBezTo>
                    <a:pt x="20290" y="6364"/>
                    <a:pt x="20163" y="5526"/>
                    <a:pt x="19567" y="5087"/>
                  </a:cubicBezTo>
                  <a:cubicBezTo>
                    <a:pt x="19328" y="4912"/>
                    <a:pt x="19050" y="4827"/>
                    <a:pt x="18774" y="4827"/>
                  </a:cubicBezTo>
                  <a:cubicBezTo>
                    <a:pt x="18362" y="4827"/>
                    <a:pt x="17956" y="5016"/>
                    <a:pt x="17695" y="5375"/>
                  </a:cubicBezTo>
                  <a:lnTo>
                    <a:pt x="11701" y="13531"/>
                  </a:lnTo>
                  <a:lnTo>
                    <a:pt x="11759" y="1347"/>
                  </a:lnTo>
                  <a:cubicBezTo>
                    <a:pt x="11762" y="609"/>
                    <a:pt x="11166" y="4"/>
                    <a:pt x="10425" y="1"/>
                  </a:cubicBezTo>
                  <a:cubicBezTo>
                    <a:pt x="10423" y="1"/>
                    <a:pt x="10421" y="1"/>
                    <a:pt x="10419"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26"/>
          <p:cNvSpPr/>
          <p:nvPr/>
        </p:nvSpPr>
        <p:spPr>
          <a:xfrm>
            <a:off x="464835" y="15428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6"/>
          <p:cNvSpPr/>
          <p:nvPr/>
        </p:nvSpPr>
        <p:spPr>
          <a:xfrm>
            <a:off x="1145660" y="149999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6"/>
          <p:cNvSpPr txBox="1"/>
          <p:nvPr/>
        </p:nvSpPr>
        <p:spPr>
          <a:xfrm>
            <a:off x="7014725" y="1720675"/>
            <a:ext cx="1623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64A"/>
                </a:solidFill>
                <a:latin typeface="EB Garamond"/>
                <a:ea typeface="EB Garamond"/>
                <a:cs typeface="EB Garamond"/>
                <a:sym typeface="EB Garamond"/>
              </a:rPr>
              <a:t>Random Forest</a:t>
            </a:r>
            <a:endParaRPr b="1" sz="1800">
              <a:latin typeface="EB Garamond"/>
              <a:ea typeface="EB Garamond"/>
              <a:cs typeface="EB Garamond"/>
              <a:sym typeface="EB Garamond"/>
            </a:endParaRPr>
          </a:p>
        </p:txBody>
      </p:sp>
      <p:sp>
        <p:nvSpPr>
          <p:cNvPr id="489" name="Google Shape;489;p26"/>
          <p:cNvSpPr txBox="1"/>
          <p:nvPr/>
        </p:nvSpPr>
        <p:spPr>
          <a:xfrm>
            <a:off x="7059125" y="2093100"/>
            <a:ext cx="1534200" cy="2216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en" sz="1100">
                <a:solidFill>
                  <a:srgbClr val="29264A"/>
                </a:solidFill>
                <a:latin typeface="EB Garamond Medium"/>
                <a:ea typeface="EB Garamond Medium"/>
                <a:cs typeface="EB Garamond Medium"/>
                <a:sym typeface="EB Garamond Medium"/>
              </a:rPr>
              <a:t>Ensemble technique using bagging.</a:t>
            </a:r>
            <a:endParaRPr sz="1100">
              <a:solidFill>
                <a:srgbClr val="29264A"/>
              </a:solidFill>
              <a:latin typeface="EB Garamond Medium"/>
              <a:ea typeface="EB Garamond Medium"/>
              <a:cs typeface="EB Garamond Medium"/>
              <a:sym typeface="EB Garamond Medium"/>
            </a:endParaRPr>
          </a:p>
          <a:p>
            <a:pPr indent="0" lvl="0" marL="0" rtl="0" algn="l">
              <a:lnSpc>
                <a:spcPct val="100000"/>
              </a:lnSpc>
              <a:spcBef>
                <a:spcPts val="1200"/>
              </a:spcBef>
              <a:spcAft>
                <a:spcPts val="0"/>
              </a:spcAft>
              <a:buNone/>
            </a:pPr>
            <a:r>
              <a:rPr lang="en" sz="1100">
                <a:solidFill>
                  <a:srgbClr val="29264A"/>
                </a:solidFill>
                <a:latin typeface="EB Garamond Medium"/>
                <a:ea typeface="EB Garamond Medium"/>
                <a:cs typeface="EB Garamond Medium"/>
                <a:sym typeface="EB Garamond Medium"/>
              </a:rPr>
              <a:t>Uses voting and averages from different trees of different samples</a:t>
            </a:r>
            <a:endParaRPr sz="1100">
              <a:solidFill>
                <a:srgbClr val="29264A"/>
              </a:solidFill>
              <a:latin typeface="EB Garamond Medium"/>
              <a:ea typeface="EB Garamond Medium"/>
              <a:cs typeface="EB Garamond Medium"/>
              <a:sym typeface="EB Garamond Medium"/>
            </a:endParaRPr>
          </a:p>
          <a:p>
            <a:pPr indent="0" lvl="0" marL="0" rtl="0" algn="l">
              <a:lnSpc>
                <a:spcPct val="100000"/>
              </a:lnSpc>
              <a:spcBef>
                <a:spcPts val="1200"/>
              </a:spcBef>
              <a:spcAft>
                <a:spcPts val="0"/>
              </a:spcAft>
              <a:buNone/>
            </a:pPr>
            <a:r>
              <a:rPr lang="en" sz="1100">
                <a:solidFill>
                  <a:srgbClr val="29264A"/>
                </a:solidFill>
                <a:latin typeface="EB Garamond Medium"/>
                <a:ea typeface="EB Garamond Medium"/>
                <a:cs typeface="EB Garamond Medium"/>
                <a:sym typeface="EB Garamond Medium"/>
              </a:rPr>
              <a:t>Parameters : n_estimators, random_state</a:t>
            </a:r>
            <a:endParaRPr sz="1100">
              <a:solidFill>
                <a:srgbClr val="29264A"/>
              </a:solidFill>
              <a:latin typeface="EB Garamond Medium"/>
              <a:ea typeface="EB Garamond Medium"/>
              <a:cs typeface="EB Garamond Medium"/>
              <a:sym typeface="EB Garamond Medium"/>
            </a:endParaRPr>
          </a:p>
          <a:p>
            <a:pPr indent="0" lvl="0" marL="0" rtl="0" algn="l">
              <a:spcBef>
                <a:spcPts val="1200"/>
              </a:spcBef>
              <a:spcAft>
                <a:spcPts val="0"/>
              </a:spcAft>
              <a:buNone/>
            </a:pPr>
            <a:r>
              <a:t/>
            </a:r>
            <a:endParaRPr>
              <a:latin typeface="EB Garamond Medium"/>
              <a:ea typeface="EB Garamond Medium"/>
              <a:cs typeface="EB Garamond Medium"/>
              <a:sym typeface="EB Garamond Medium"/>
            </a:endParaRPr>
          </a:p>
        </p:txBody>
      </p:sp>
      <p:sp>
        <p:nvSpPr>
          <p:cNvPr id="490" name="Google Shape;490;p26"/>
          <p:cNvSpPr txBox="1"/>
          <p:nvPr/>
        </p:nvSpPr>
        <p:spPr>
          <a:xfrm>
            <a:off x="2623938" y="2728950"/>
            <a:ext cx="1705500" cy="1677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en" sz="1100">
                <a:solidFill>
                  <a:srgbClr val="29264A"/>
                </a:solidFill>
                <a:latin typeface="EB Garamond Medium"/>
                <a:ea typeface="EB Garamond Medium"/>
                <a:cs typeface="EB Garamond Medium"/>
                <a:sym typeface="EB Garamond Medium"/>
              </a:rPr>
              <a:t>Ensemble technique  using boosting.</a:t>
            </a:r>
            <a:endParaRPr sz="1100">
              <a:solidFill>
                <a:srgbClr val="29264A"/>
              </a:solidFill>
              <a:latin typeface="EB Garamond Medium"/>
              <a:ea typeface="EB Garamond Medium"/>
              <a:cs typeface="EB Garamond Medium"/>
              <a:sym typeface="EB Garamond Medium"/>
            </a:endParaRPr>
          </a:p>
          <a:p>
            <a:pPr indent="0" lvl="0" marL="0" rtl="0" algn="l">
              <a:lnSpc>
                <a:spcPct val="100000"/>
              </a:lnSpc>
              <a:spcBef>
                <a:spcPts val="1200"/>
              </a:spcBef>
              <a:spcAft>
                <a:spcPts val="0"/>
              </a:spcAft>
              <a:buNone/>
            </a:pPr>
            <a:r>
              <a:rPr lang="en" sz="1100">
                <a:solidFill>
                  <a:srgbClr val="202124"/>
                </a:solidFill>
                <a:highlight>
                  <a:srgbClr val="FFFFFF"/>
                </a:highlight>
                <a:latin typeface="EB Garamond Medium"/>
                <a:ea typeface="EB Garamond Medium"/>
                <a:cs typeface="EB Garamond Medium"/>
                <a:sym typeface="EB Garamond Medium"/>
              </a:rPr>
              <a:t>combines a weak learners into a strong learner to minimize training errors</a:t>
            </a:r>
            <a:endParaRPr sz="1100">
              <a:solidFill>
                <a:srgbClr val="29264A"/>
              </a:solidFill>
              <a:latin typeface="EB Garamond Medium"/>
              <a:ea typeface="EB Garamond Medium"/>
              <a:cs typeface="EB Garamond Medium"/>
              <a:sym typeface="EB Garamond Medium"/>
            </a:endParaRPr>
          </a:p>
          <a:p>
            <a:pPr indent="0" lvl="0" marL="0" rtl="0" algn="l">
              <a:lnSpc>
                <a:spcPct val="100000"/>
              </a:lnSpc>
              <a:spcBef>
                <a:spcPts val="1200"/>
              </a:spcBef>
              <a:spcAft>
                <a:spcPts val="1200"/>
              </a:spcAft>
              <a:buNone/>
            </a:pPr>
            <a:r>
              <a:rPr lang="en" sz="1100">
                <a:solidFill>
                  <a:srgbClr val="29264A"/>
                </a:solidFill>
                <a:latin typeface="EB Garamond Medium"/>
                <a:ea typeface="EB Garamond Medium"/>
                <a:cs typeface="EB Garamond Medium"/>
                <a:sym typeface="EB Garamond Medium"/>
              </a:rPr>
              <a:t>Parameters : n estimators, max_depth, learning rate.</a:t>
            </a:r>
            <a:endParaRPr sz="1100">
              <a:latin typeface="EB Garamond Medium"/>
              <a:ea typeface="EB Garamond Medium"/>
              <a:cs typeface="EB Garamond Medium"/>
              <a:sym typeface="EB Garamond Medium"/>
            </a:endParaRPr>
          </a:p>
        </p:txBody>
      </p:sp>
      <p:sp>
        <p:nvSpPr>
          <p:cNvPr id="491" name="Google Shape;491;p26"/>
          <p:cNvSpPr txBox="1"/>
          <p:nvPr/>
        </p:nvSpPr>
        <p:spPr>
          <a:xfrm>
            <a:off x="2931475" y="2389650"/>
            <a:ext cx="128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29264A"/>
                </a:solidFill>
                <a:latin typeface="EB Garamond"/>
                <a:ea typeface="EB Garamond"/>
                <a:cs typeface="EB Garamond"/>
                <a:sym typeface="EB Garamond"/>
              </a:rPr>
              <a:t>XGBoost</a:t>
            </a:r>
            <a:endParaRPr b="1" sz="1500">
              <a:latin typeface="EB Garamond"/>
              <a:ea typeface="EB Garamond"/>
              <a:cs typeface="EB Garamond"/>
              <a:sym typeface="EB Garamond"/>
            </a:endParaRPr>
          </a:p>
        </p:txBody>
      </p:sp>
      <p:sp>
        <p:nvSpPr>
          <p:cNvPr id="492" name="Google Shape;492;p26"/>
          <p:cNvSpPr txBox="1"/>
          <p:nvPr/>
        </p:nvSpPr>
        <p:spPr>
          <a:xfrm>
            <a:off x="464825" y="2888663"/>
            <a:ext cx="2075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a:latin typeface="EB Garamond"/>
                <a:ea typeface="EB Garamond"/>
                <a:cs typeface="EB Garamond"/>
                <a:sym typeface="EB Garamond"/>
              </a:rPr>
              <a:t>K- Nearest Neighbor</a:t>
            </a:r>
            <a:endParaRPr b="1">
              <a:latin typeface="EB Garamond"/>
              <a:ea typeface="EB Garamond"/>
              <a:cs typeface="EB Garamond"/>
              <a:sym typeface="EB Garamond"/>
            </a:endParaRPr>
          </a:p>
        </p:txBody>
      </p:sp>
      <p:sp>
        <p:nvSpPr>
          <p:cNvPr id="493" name="Google Shape;493;p26"/>
          <p:cNvSpPr txBox="1"/>
          <p:nvPr/>
        </p:nvSpPr>
        <p:spPr>
          <a:xfrm>
            <a:off x="464825" y="3127125"/>
            <a:ext cx="1854300" cy="184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en" sz="1100">
                <a:solidFill>
                  <a:srgbClr val="29264A"/>
                </a:solidFill>
                <a:latin typeface="EB Garamond Medium"/>
                <a:ea typeface="EB Garamond Medium"/>
                <a:cs typeface="EB Garamond Medium"/>
                <a:sym typeface="EB Garamond Medium"/>
              </a:rPr>
              <a:t>Finds the K closest neighbors based on a feature similarities. Distance similarity. ex: Euclidean distance</a:t>
            </a:r>
            <a:endParaRPr sz="1100">
              <a:solidFill>
                <a:srgbClr val="29264A"/>
              </a:solidFill>
              <a:latin typeface="EB Garamond Medium"/>
              <a:ea typeface="EB Garamond Medium"/>
              <a:cs typeface="EB Garamond Medium"/>
              <a:sym typeface="EB Garamond Medium"/>
            </a:endParaRPr>
          </a:p>
          <a:p>
            <a:pPr indent="0" lvl="0" marL="0" rtl="0" algn="l">
              <a:lnSpc>
                <a:spcPct val="100000"/>
              </a:lnSpc>
              <a:spcBef>
                <a:spcPts val="1200"/>
              </a:spcBef>
              <a:spcAft>
                <a:spcPts val="0"/>
              </a:spcAft>
              <a:buNone/>
            </a:pPr>
            <a:r>
              <a:rPr lang="en" sz="1100">
                <a:solidFill>
                  <a:srgbClr val="29264A"/>
                </a:solidFill>
                <a:latin typeface="EB Garamond Medium"/>
                <a:ea typeface="EB Garamond Medium"/>
                <a:cs typeface="EB Garamond Medium"/>
                <a:sym typeface="EB Garamond Medium"/>
              </a:rPr>
              <a:t>Outcome will be average of target features of all the K-neighbors.</a:t>
            </a:r>
            <a:endParaRPr sz="1100">
              <a:solidFill>
                <a:srgbClr val="29264A"/>
              </a:solidFill>
              <a:latin typeface="EB Garamond Medium"/>
              <a:ea typeface="EB Garamond Medium"/>
              <a:cs typeface="EB Garamond Medium"/>
              <a:sym typeface="EB Garamond Medium"/>
            </a:endParaRPr>
          </a:p>
          <a:p>
            <a:pPr indent="0" lvl="0" marL="0" rtl="0" algn="l">
              <a:lnSpc>
                <a:spcPct val="100000"/>
              </a:lnSpc>
              <a:spcBef>
                <a:spcPts val="1200"/>
              </a:spcBef>
              <a:spcAft>
                <a:spcPts val="1200"/>
              </a:spcAft>
              <a:buNone/>
            </a:pPr>
            <a:r>
              <a:rPr lang="en" sz="1100">
                <a:solidFill>
                  <a:srgbClr val="29264A"/>
                </a:solidFill>
                <a:latin typeface="EB Garamond Medium"/>
                <a:ea typeface="EB Garamond Medium"/>
                <a:cs typeface="EB Garamond Medium"/>
                <a:sym typeface="EB Garamond Medium"/>
              </a:rPr>
              <a:t>Parameters : n-neighbors</a:t>
            </a:r>
            <a:endParaRPr>
              <a:latin typeface="EB Garamond Medium"/>
              <a:ea typeface="EB Garamond Medium"/>
              <a:cs typeface="EB Garamond Medium"/>
              <a:sym typeface="EB Garamond Medium"/>
            </a:endParaRPr>
          </a:p>
        </p:txBody>
      </p:sp>
      <p:sp>
        <p:nvSpPr>
          <p:cNvPr id="494" name="Google Shape;494;p26"/>
          <p:cNvSpPr txBox="1"/>
          <p:nvPr/>
        </p:nvSpPr>
        <p:spPr>
          <a:xfrm>
            <a:off x="4786650" y="2530550"/>
            <a:ext cx="1705500" cy="2508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lang="en" sz="1100">
                <a:solidFill>
                  <a:srgbClr val="29264A"/>
                </a:solidFill>
                <a:latin typeface="EB Garamond Medium"/>
                <a:ea typeface="EB Garamond Medium"/>
                <a:cs typeface="EB Garamond Medium"/>
                <a:sym typeface="EB Garamond Medium"/>
              </a:rPr>
              <a:t>Neurons are main components</a:t>
            </a:r>
            <a:endParaRPr sz="1100">
              <a:solidFill>
                <a:srgbClr val="29264A"/>
              </a:solidFill>
              <a:latin typeface="EB Garamond Medium"/>
              <a:ea typeface="EB Garamond Medium"/>
              <a:cs typeface="EB Garamond Medium"/>
              <a:sym typeface="EB Garamond Medium"/>
            </a:endParaRPr>
          </a:p>
          <a:p>
            <a:pPr indent="0" lvl="0" marL="0" rtl="0" algn="l">
              <a:lnSpc>
                <a:spcPct val="100000"/>
              </a:lnSpc>
              <a:spcBef>
                <a:spcPts val="1200"/>
              </a:spcBef>
              <a:spcAft>
                <a:spcPts val="0"/>
              </a:spcAft>
              <a:buNone/>
            </a:pPr>
            <a:r>
              <a:rPr lang="en" sz="1100">
                <a:solidFill>
                  <a:srgbClr val="29264A"/>
                </a:solidFill>
                <a:latin typeface="EB Garamond Medium"/>
                <a:ea typeface="EB Garamond Medium"/>
                <a:cs typeface="EB Garamond Medium"/>
                <a:sym typeface="EB Garamond Medium"/>
              </a:rPr>
              <a:t>Interconnected Neurons in a layered architecture  &lt; input, hidden, output &gt;</a:t>
            </a:r>
            <a:endParaRPr sz="1100">
              <a:solidFill>
                <a:srgbClr val="29264A"/>
              </a:solidFill>
              <a:latin typeface="EB Garamond Medium"/>
              <a:ea typeface="EB Garamond Medium"/>
              <a:cs typeface="EB Garamond Medium"/>
              <a:sym typeface="EB Garamond Medium"/>
            </a:endParaRPr>
          </a:p>
          <a:p>
            <a:pPr indent="0" lvl="0" marL="0" rtl="0" algn="l">
              <a:lnSpc>
                <a:spcPct val="100000"/>
              </a:lnSpc>
              <a:spcBef>
                <a:spcPts val="1200"/>
              </a:spcBef>
              <a:spcAft>
                <a:spcPts val="0"/>
              </a:spcAft>
              <a:buNone/>
            </a:pPr>
            <a:r>
              <a:rPr lang="en" sz="1100">
                <a:solidFill>
                  <a:srgbClr val="29264A"/>
                </a:solidFill>
                <a:latin typeface="EB Garamond Medium"/>
                <a:ea typeface="EB Garamond Medium"/>
                <a:cs typeface="EB Garamond Medium"/>
                <a:sym typeface="EB Garamond Medium"/>
              </a:rPr>
              <a:t>Finds pattern and interconnections between features</a:t>
            </a:r>
            <a:endParaRPr sz="1100">
              <a:solidFill>
                <a:srgbClr val="29264A"/>
              </a:solidFill>
              <a:latin typeface="EB Garamond Medium"/>
              <a:ea typeface="EB Garamond Medium"/>
              <a:cs typeface="EB Garamond Medium"/>
              <a:sym typeface="EB Garamond Medium"/>
            </a:endParaRPr>
          </a:p>
          <a:p>
            <a:pPr indent="0" lvl="0" marL="0" rtl="0" algn="l">
              <a:lnSpc>
                <a:spcPct val="100000"/>
              </a:lnSpc>
              <a:spcBef>
                <a:spcPts val="1200"/>
              </a:spcBef>
              <a:spcAft>
                <a:spcPts val="1200"/>
              </a:spcAft>
              <a:buNone/>
            </a:pPr>
            <a:r>
              <a:rPr lang="en" sz="1100">
                <a:solidFill>
                  <a:srgbClr val="29264A"/>
                </a:solidFill>
                <a:latin typeface="EB Garamond Medium"/>
                <a:ea typeface="EB Garamond Medium"/>
                <a:cs typeface="EB Garamond Medium"/>
                <a:sym typeface="EB Garamond Medium"/>
              </a:rPr>
              <a:t>Parameters : activation, batch_size, epochs, initializer, loss, optimizer</a:t>
            </a:r>
            <a:endParaRPr sz="1100">
              <a:solidFill>
                <a:srgbClr val="29264A"/>
              </a:solidFill>
              <a:latin typeface="EB Garamond Medium"/>
              <a:ea typeface="EB Garamond Medium"/>
              <a:cs typeface="EB Garamond Medium"/>
              <a:sym typeface="EB Garamond Medium"/>
            </a:endParaRPr>
          </a:p>
        </p:txBody>
      </p:sp>
      <p:sp>
        <p:nvSpPr>
          <p:cNvPr id="495" name="Google Shape;495;p26"/>
          <p:cNvSpPr txBox="1"/>
          <p:nvPr/>
        </p:nvSpPr>
        <p:spPr>
          <a:xfrm>
            <a:off x="4743150" y="1974388"/>
            <a:ext cx="17481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n">
                <a:latin typeface="EB Garamond"/>
                <a:ea typeface="EB Garamond"/>
                <a:cs typeface="EB Garamond"/>
                <a:sym typeface="EB Garamond"/>
              </a:rPr>
              <a:t>Artificial</a:t>
            </a:r>
            <a:r>
              <a:rPr b="1" lang="en">
                <a:latin typeface="EB Garamond"/>
                <a:ea typeface="EB Garamond"/>
                <a:cs typeface="EB Garamond"/>
                <a:sym typeface="EB Garamond"/>
              </a:rPr>
              <a:t> Neural Network</a:t>
            </a:r>
            <a:endParaRPr b="1">
              <a:latin typeface="EB Garamond"/>
              <a:ea typeface="EB Garamond"/>
              <a:cs typeface="EB Garamond"/>
              <a:sym typeface="EB Garamon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27"/>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Justification</a:t>
            </a:r>
            <a:endParaRPr/>
          </a:p>
        </p:txBody>
      </p:sp>
      <p:sp>
        <p:nvSpPr>
          <p:cNvPr id="501" name="Google Shape;501;p27"/>
          <p:cNvSpPr txBox="1"/>
          <p:nvPr/>
        </p:nvSpPr>
        <p:spPr>
          <a:xfrm>
            <a:off x="4929326" y="2204625"/>
            <a:ext cx="2888100" cy="5628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b="1" lang="en">
                <a:solidFill>
                  <a:srgbClr val="434343"/>
                </a:solidFill>
                <a:latin typeface="Times New Roman"/>
                <a:ea typeface="Times New Roman"/>
                <a:cs typeface="Times New Roman"/>
                <a:sym typeface="Times New Roman"/>
              </a:rPr>
              <a:t>Averaging</a:t>
            </a:r>
            <a:r>
              <a:rPr b="1" lang="en">
                <a:solidFill>
                  <a:srgbClr val="434343"/>
                </a:solidFill>
                <a:latin typeface="Times New Roman"/>
                <a:ea typeface="Times New Roman"/>
                <a:cs typeface="Times New Roman"/>
                <a:sym typeface="Times New Roman"/>
              </a:rPr>
              <a:t> </a:t>
            </a:r>
            <a:r>
              <a:rPr b="1" lang="en">
                <a:solidFill>
                  <a:srgbClr val="434343"/>
                </a:solidFill>
                <a:latin typeface="Times New Roman"/>
                <a:ea typeface="Times New Roman"/>
                <a:cs typeface="Times New Roman"/>
                <a:sym typeface="Times New Roman"/>
              </a:rPr>
              <a:t>Bootstraps</a:t>
            </a:r>
            <a:r>
              <a:rPr b="1" lang="en">
                <a:solidFill>
                  <a:srgbClr val="434343"/>
                </a:solidFill>
                <a:latin typeface="Times New Roman"/>
                <a:ea typeface="Times New Roman"/>
                <a:cs typeface="Times New Roman"/>
                <a:sym typeface="Times New Roman"/>
              </a:rPr>
              <a:t>’ prediction will augment the chances of getting an </a:t>
            </a:r>
            <a:r>
              <a:rPr b="1" lang="en">
                <a:solidFill>
                  <a:srgbClr val="434343"/>
                </a:solidFill>
                <a:latin typeface="Times New Roman"/>
                <a:ea typeface="Times New Roman"/>
                <a:cs typeface="Times New Roman"/>
                <a:sym typeface="Times New Roman"/>
              </a:rPr>
              <a:t>accurate</a:t>
            </a:r>
            <a:r>
              <a:rPr b="1" lang="en">
                <a:solidFill>
                  <a:srgbClr val="434343"/>
                </a:solidFill>
                <a:latin typeface="Times New Roman"/>
                <a:ea typeface="Times New Roman"/>
                <a:cs typeface="Times New Roman"/>
                <a:sym typeface="Times New Roman"/>
              </a:rPr>
              <a:t> prediction</a:t>
            </a:r>
            <a:endParaRPr b="1">
              <a:solidFill>
                <a:srgbClr val="434343"/>
              </a:solidFill>
              <a:latin typeface="Times New Roman"/>
              <a:ea typeface="Times New Roman"/>
              <a:cs typeface="Times New Roman"/>
              <a:sym typeface="Times New Roman"/>
            </a:endParaRPr>
          </a:p>
        </p:txBody>
      </p:sp>
      <p:sp>
        <p:nvSpPr>
          <p:cNvPr id="502" name="Google Shape;502;p27"/>
          <p:cNvSpPr txBox="1"/>
          <p:nvPr/>
        </p:nvSpPr>
        <p:spPr>
          <a:xfrm>
            <a:off x="1108125" y="2204625"/>
            <a:ext cx="3127200" cy="6327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b="1" lang="en">
                <a:solidFill>
                  <a:srgbClr val="434343"/>
                </a:solidFill>
                <a:latin typeface="Times New Roman"/>
                <a:ea typeface="Times New Roman"/>
                <a:cs typeface="Times New Roman"/>
                <a:sym typeface="Times New Roman"/>
              </a:rPr>
              <a:t>Deep learning</a:t>
            </a:r>
            <a:endParaRPr b="1">
              <a:solidFill>
                <a:srgbClr val="434343"/>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1" lang="en">
                <a:solidFill>
                  <a:srgbClr val="434343"/>
                </a:solidFill>
                <a:latin typeface="Times New Roman"/>
                <a:ea typeface="Times New Roman"/>
                <a:cs typeface="Times New Roman"/>
                <a:sym typeface="Times New Roman"/>
              </a:rPr>
              <a:t>Data doesn’t follow a linear regression model, so g</a:t>
            </a:r>
            <a:r>
              <a:rPr b="1" lang="en">
                <a:solidFill>
                  <a:srgbClr val="434343"/>
                </a:solidFill>
                <a:latin typeface="Times New Roman"/>
                <a:ea typeface="Times New Roman"/>
                <a:cs typeface="Times New Roman"/>
                <a:sym typeface="Times New Roman"/>
              </a:rPr>
              <a:t>ood choice for non-linearity.</a:t>
            </a:r>
            <a:endParaRPr b="1">
              <a:solidFill>
                <a:srgbClr val="434343"/>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1">
              <a:solidFill>
                <a:srgbClr val="434343"/>
              </a:solidFill>
              <a:latin typeface="Times New Roman"/>
              <a:ea typeface="Times New Roman"/>
              <a:cs typeface="Times New Roman"/>
              <a:sym typeface="Times New Roman"/>
            </a:endParaRPr>
          </a:p>
        </p:txBody>
      </p:sp>
      <p:sp>
        <p:nvSpPr>
          <p:cNvPr id="503" name="Google Shape;503;p27"/>
          <p:cNvSpPr txBox="1"/>
          <p:nvPr/>
        </p:nvSpPr>
        <p:spPr>
          <a:xfrm>
            <a:off x="4929326" y="3942175"/>
            <a:ext cx="2888100" cy="5628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b="1" lang="en">
                <a:solidFill>
                  <a:srgbClr val="434343"/>
                </a:solidFill>
                <a:latin typeface="EB Garamond"/>
                <a:ea typeface="EB Garamond"/>
                <a:cs typeface="EB Garamond"/>
                <a:sym typeface="EB Garamond"/>
              </a:rPr>
              <a:t>Easy to implement non-</a:t>
            </a:r>
            <a:r>
              <a:rPr b="1" lang="en">
                <a:solidFill>
                  <a:srgbClr val="434343"/>
                </a:solidFill>
                <a:latin typeface="EB Garamond"/>
                <a:ea typeface="EB Garamond"/>
                <a:cs typeface="EB Garamond"/>
                <a:sym typeface="EB Garamond"/>
              </a:rPr>
              <a:t>linearities. Quick model fitting </a:t>
            </a:r>
            <a:endParaRPr b="1">
              <a:solidFill>
                <a:srgbClr val="434343"/>
              </a:solidFill>
              <a:latin typeface="EB Garamond"/>
              <a:ea typeface="EB Garamond"/>
              <a:cs typeface="EB Garamond"/>
              <a:sym typeface="EB Garamond"/>
            </a:endParaRPr>
          </a:p>
        </p:txBody>
      </p:sp>
      <p:grpSp>
        <p:nvGrpSpPr>
          <p:cNvPr id="504" name="Google Shape;504;p27"/>
          <p:cNvGrpSpPr/>
          <p:nvPr/>
        </p:nvGrpSpPr>
        <p:grpSpPr>
          <a:xfrm>
            <a:off x="5175127" y="1587614"/>
            <a:ext cx="1994142" cy="478373"/>
            <a:chOff x="3515000" y="3112625"/>
            <a:chExt cx="282025" cy="67650"/>
          </a:xfrm>
        </p:grpSpPr>
        <p:sp>
          <p:nvSpPr>
            <p:cNvPr id="505" name="Google Shape;505;p27"/>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7"/>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7" name="Google Shape;507;p27"/>
          <p:cNvGrpSpPr/>
          <p:nvPr/>
        </p:nvGrpSpPr>
        <p:grpSpPr>
          <a:xfrm>
            <a:off x="5175127" y="3254489"/>
            <a:ext cx="1994142" cy="478373"/>
            <a:chOff x="3515000" y="3112625"/>
            <a:chExt cx="282025" cy="67650"/>
          </a:xfrm>
        </p:grpSpPr>
        <p:sp>
          <p:nvSpPr>
            <p:cNvPr id="508" name="Google Shape;508;p27"/>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7"/>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 name="Google Shape;510;p27"/>
          <p:cNvGrpSpPr/>
          <p:nvPr/>
        </p:nvGrpSpPr>
        <p:grpSpPr>
          <a:xfrm rot="10800000">
            <a:off x="1993777" y="3254489"/>
            <a:ext cx="1994142" cy="478373"/>
            <a:chOff x="3515000" y="3112625"/>
            <a:chExt cx="282025" cy="67650"/>
          </a:xfrm>
        </p:grpSpPr>
        <p:sp>
          <p:nvSpPr>
            <p:cNvPr id="511" name="Google Shape;511;p27"/>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7"/>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 name="Google Shape;513;p27"/>
          <p:cNvGrpSpPr/>
          <p:nvPr/>
        </p:nvGrpSpPr>
        <p:grpSpPr>
          <a:xfrm rot="10800000">
            <a:off x="1993777" y="1587614"/>
            <a:ext cx="1994142" cy="478373"/>
            <a:chOff x="3515000" y="3112625"/>
            <a:chExt cx="282025" cy="67650"/>
          </a:xfrm>
        </p:grpSpPr>
        <p:sp>
          <p:nvSpPr>
            <p:cNvPr id="514" name="Google Shape;514;p27"/>
            <p:cNvSpPr/>
            <p:nvPr/>
          </p:nvSpPr>
          <p:spPr>
            <a:xfrm>
              <a:off x="3515000" y="3112625"/>
              <a:ext cx="282025" cy="67650"/>
            </a:xfrm>
            <a:custGeom>
              <a:rect b="b" l="l" r="r" t="t"/>
              <a:pathLst>
                <a:path extrusionOk="0" h="2706" w="11281">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7"/>
            <p:cNvSpPr/>
            <p:nvPr/>
          </p:nvSpPr>
          <p:spPr>
            <a:xfrm>
              <a:off x="3521850" y="3118313"/>
              <a:ext cx="56275" cy="56275"/>
            </a:xfrm>
            <a:custGeom>
              <a:rect b="b" l="l" r="r" t="t"/>
              <a:pathLst>
                <a:path extrusionOk="0" h="2251" w="2251">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27"/>
          <p:cNvSpPr txBox="1"/>
          <p:nvPr/>
        </p:nvSpPr>
        <p:spPr>
          <a:xfrm>
            <a:off x="5629275" y="1660225"/>
            <a:ext cx="1578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Montserrat ExtraBold"/>
                <a:ea typeface="Montserrat ExtraBold"/>
                <a:cs typeface="Montserrat ExtraBold"/>
                <a:sym typeface="Montserrat ExtraBold"/>
              </a:rPr>
              <a:t>Random Forest</a:t>
            </a:r>
            <a:endParaRPr sz="1100">
              <a:solidFill>
                <a:srgbClr val="FFFFFF"/>
              </a:solidFill>
              <a:latin typeface="Montserrat ExtraBold"/>
              <a:ea typeface="Montserrat ExtraBold"/>
              <a:cs typeface="Montserrat ExtraBold"/>
              <a:sym typeface="Montserrat ExtraBold"/>
            </a:endParaRPr>
          </a:p>
        </p:txBody>
      </p:sp>
      <p:sp>
        <p:nvSpPr>
          <p:cNvPr id="517" name="Google Shape;517;p27"/>
          <p:cNvSpPr txBox="1"/>
          <p:nvPr/>
        </p:nvSpPr>
        <p:spPr>
          <a:xfrm>
            <a:off x="2219325" y="1660225"/>
            <a:ext cx="1314300" cy="3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Montserrat ExtraBold"/>
                <a:ea typeface="Montserrat ExtraBold"/>
                <a:cs typeface="Montserrat ExtraBold"/>
                <a:sym typeface="Montserrat ExtraBold"/>
              </a:rPr>
              <a:t>ANN</a:t>
            </a:r>
            <a:endParaRPr sz="1100">
              <a:solidFill>
                <a:srgbClr val="FFFFFF"/>
              </a:solidFill>
              <a:latin typeface="Montserrat ExtraBold"/>
              <a:ea typeface="Montserrat ExtraBold"/>
              <a:cs typeface="Montserrat ExtraBold"/>
              <a:sym typeface="Montserrat ExtraBold"/>
            </a:endParaRPr>
          </a:p>
        </p:txBody>
      </p:sp>
      <p:sp>
        <p:nvSpPr>
          <p:cNvPr id="518" name="Google Shape;518;p27"/>
          <p:cNvSpPr txBox="1"/>
          <p:nvPr/>
        </p:nvSpPr>
        <p:spPr>
          <a:xfrm>
            <a:off x="2114550" y="3337425"/>
            <a:ext cx="1419000" cy="314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100">
                <a:solidFill>
                  <a:srgbClr val="FFFFFF"/>
                </a:solidFill>
                <a:latin typeface="Montserrat ExtraBold"/>
                <a:ea typeface="Montserrat ExtraBold"/>
                <a:cs typeface="Montserrat ExtraBold"/>
                <a:sym typeface="Montserrat ExtraBold"/>
              </a:rPr>
              <a:t>XGBoost</a:t>
            </a:r>
            <a:endParaRPr sz="1100">
              <a:solidFill>
                <a:srgbClr val="FFFFFF"/>
              </a:solidFill>
              <a:latin typeface="Montserrat ExtraBold"/>
              <a:ea typeface="Montserrat ExtraBold"/>
              <a:cs typeface="Montserrat ExtraBold"/>
              <a:sym typeface="Montserrat ExtraBold"/>
            </a:endParaRPr>
          </a:p>
        </p:txBody>
      </p:sp>
      <p:sp>
        <p:nvSpPr>
          <p:cNvPr id="519" name="Google Shape;519;p27"/>
          <p:cNvSpPr txBox="1"/>
          <p:nvPr/>
        </p:nvSpPr>
        <p:spPr>
          <a:xfrm>
            <a:off x="5629275" y="3337425"/>
            <a:ext cx="1578000" cy="31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Montserrat ExtraBold"/>
                <a:ea typeface="Montserrat ExtraBold"/>
                <a:cs typeface="Montserrat ExtraBold"/>
                <a:sym typeface="Montserrat ExtraBold"/>
              </a:rPr>
              <a:t>KNN-Regressor</a:t>
            </a:r>
            <a:endParaRPr sz="1100">
              <a:solidFill>
                <a:srgbClr val="FFFFFF"/>
              </a:solidFill>
              <a:latin typeface="Montserrat ExtraBold"/>
              <a:ea typeface="Montserrat ExtraBold"/>
              <a:cs typeface="Montserrat ExtraBold"/>
              <a:sym typeface="Montserrat ExtraBold"/>
            </a:endParaRPr>
          </a:p>
        </p:txBody>
      </p:sp>
      <p:cxnSp>
        <p:nvCxnSpPr>
          <p:cNvPr id="520" name="Google Shape;520;p27"/>
          <p:cNvCxnSpPr/>
          <p:nvPr/>
        </p:nvCxnSpPr>
        <p:spPr>
          <a:xfrm>
            <a:off x="1714500" y="2996350"/>
            <a:ext cx="5600700" cy="0"/>
          </a:xfrm>
          <a:prstGeom prst="straightConnector1">
            <a:avLst/>
          </a:prstGeom>
          <a:noFill/>
          <a:ln cap="flat" cmpd="sng" w="38100">
            <a:solidFill>
              <a:srgbClr val="FFCB64"/>
            </a:solidFill>
            <a:prstDash val="solid"/>
            <a:round/>
            <a:headEnd len="med" w="med" type="none"/>
            <a:tailEnd len="med" w="med" type="none"/>
          </a:ln>
        </p:spPr>
      </p:cxnSp>
      <p:cxnSp>
        <p:nvCxnSpPr>
          <p:cNvPr id="521" name="Google Shape;521;p27"/>
          <p:cNvCxnSpPr/>
          <p:nvPr/>
        </p:nvCxnSpPr>
        <p:spPr>
          <a:xfrm>
            <a:off x="4562475" y="1587625"/>
            <a:ext cx="0" cy="3181500"/>
          </a:xfrm>
          <a:prstGeom prst="straightConnector1">
            <a:avLst/>
          </a:prstGeom>
          <a:noFill/>
          <a:ln cap="flat" cmpd="sng" w="38100">
            <a:solidFill>
              <a:srgbClr val="FFCB64"/>
            </a:solidFill>
            <a:prstDash val="solid"/>
            <a:round/>
            <a:headEnd len="med" w="med" type="none"/>
            <a:tailEnd len="med" w="med" type="none"/>
          </a:ln>
        </p:spPr>
      </p:cxnSp>
      <p:sp>
        <p:nvSpPr>
          <p:cNvPr id="522" name="Google Shape;522;p27"/>
          <p:cNvSpPr txBox="1"/>
          <p:nvPr/>
        </p:nvSpPr>
        <p:spPr>
          <a:xfrm>
            <a:off x="1307526" y="3926700"/>
            <a:ext cx="2888100" cy="562800"/>
          </a:xfrm>
          <a:prstGeom prst="rect">
            <a:avLst/>
          </a:prstGeom>
          <a:noFill/>
          <a:ln>
            <a:noFill/>
          </a:ln>
        </p:spPr>
        <p:txBody>
          <a:bodyPr anchorCtr="0" anchor="t" bIns="0" lIns="0" spcFirstLastPara="1" rIns="0" wrap="square" tIns="6350">
            <a:noAutofit/>
          </a:bodyPr>
          <a:lstStyle/>
          <a:p>
            <a:pPr indent="0" lvl="0" marL="0" marR="0" rtl="0" algn="ctr">
              <a:lnSpc>
                <a:spcPct val="100000"/>
              </a:lnSpc>
              <a:spcBef>
                <a:spcPts val="0"/>
              </a:spcBef>
              <a:spcAft>
                <a:spcPts val="0"/>
              </a:spcAft>
              <a:buNone/>
            </a:pPr>
            <a:r>
              <a:rPr b="1" lang="en">
                <a:solidFill>
                  <a:srgbClr val="434343"/>
                </a:solidFill>
                <a:latin typeface="Times New Roman"/>
                <a:ea typeface="Times New Roman"/>
                <a:cs typeface="Times New Roman"/>
                <a:sym typeface="Times New Roman"/>
              </a:rPr>
              <a:t>Good performance and Fast training. Training method with no overfitting. </a:t>
            </a:r>
            <a:endParaRPr b="1">
              <a:solidFill>
                <a:srgbClr val="434343"/>
              </a:solidFill>
              <a:latin typeface="Times New Roman"/>
              <a:ea typeface="Times New Roman"/>
              <a:cs typeface="Times New Roman"/>
              <a:sym typeface="Times New Roman"/>
            </a:endParaRPr>
          </a:p>
        </p:txBody>
      </p:sp>
    </p:spTree>
  </p:cSld>
  <p:clrMapOvr>
    <a:masterClrMapping/>
  </p:clrMapOvr>
  <mc:AlternateContent>
    <mc:Choice Requires="p14">
      <p:transition spd="slow" p14:dur="1000">
        <p14:prism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26" name="Shape 526"/>
        <p:cNvGrpSpPr/>
        <p:nvPr/>
      </p:nvGrpSpPr>
      <p:grpSpPr>
        <a:xfrm>
          <a:off x="0" y="0"/>
          <a:ext cx="0" cy="0"/>
          <a:chOff x="0" y="0"/>
          <a:chExt cx="0" cy="0"/>
        </a:xfrm>
      </p:grpSpPr>
      <p:sp>
        <p:nvSpPr>
          <p:cNvPr id="527" name="Google Shape;527;p28"/>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Evaluation Metrics : </a:t>
            </a:r>
            <a:endParaRPr>
              <a:solidFill>
                <a:srgbClr val="000000"/>
              </a:solidFill>
            </a:endParaRPr>
          </a:p>
        </p:txBody>
      </p:sp>
      <p:sp>
        <p:nvSpPr>
          <p:cNvPr id="528" name="Google Shape;528;p28"/>
          <p:cNvSpPr/>
          <p:nvPr/>
        </p:nvSpPr>
        <p:spPr>
          <a:xfrm>
            <a:off x="122824" y="1413550"/>
            <a:ext cx="3562200" cy="3465000"/>
          </a:xfrm>
          <a:prstGeom prst="ellipse">
            <a:avLst/>
          </a:prstGeom>
          <a:solidFill>
            <a:schemeClr val="l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29" name="Google Shape;529;p28"/>
          <p:cNvSpPr txBox="1"/>
          <p:nvPr/>
        </p:nvSpPr>
        <p:spPr>
          <a:xfrm>
            <a:off x="5604700" y="2833928"/>
            <a:ext cx="10965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t/>
            </a:r>
            <a:endParaRPr sz="1000">
              <a:solidFill>
                <a:srgbClr val="434343"/>
              </a:solidFill>
              <a:latin typeface="EB Garamond"/>
              <a:ea typeface="EB Garamond"/>
              <a:cs typeface="EB Garamond"/>
              <a:sym typeface="EB Garamond"/>
            </a:endParaRPr>
          </a:p>
        </p:txBody>
      </p:sp>
      <p:sp>
        <p:nvSpPr>
          <p:cNvPr id="530" name="Google Shape;530;p28"/>
          <p:cNvSpPr txBox="1"/>
          <p:nvPr/>
        </p:nvSpPr>
        <p:spPr>
          <a:xfrm>
            <a:off x="7185625" y="2833928"/>
            <a:ext cx="10965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rPr lang="en" sz="1000">
                <a:solidFill>
                  <a:srgbClr val="434343"/>
                </a:solidFill>
                <a:latin typeface="EB Garamond"/>
                <a:ea typeface="EB Garamond"/>
                <a:cs typeface="EB Garamond"/>
                <a:sym typeface="EB Garamond"/>
              </a:rPr>
              <a:t>t</a:t>
            </a:r>
            <a:endParaRPr sz="1000">
              <a:solidFill>
                <a:srgbClr val="434343"/>
              </a:solidFill>
              <a:latin typeface="EB Garamond"/>
              <a:ea typeface="EB Garamond"/>
              <a:cs typeface="EB Garamond"/>
              <a:sym typeface="EB Garamond"/>
            </a:endParaRPr>
          </a:p>
        </p:txBody>
      </p:sp>
      <p:sp>
        <p:nvSpPr>
          <p:cNvPr id="531" name="Google Shape;531;p28"/>
          <p:cNvSpPr txBox="1"/>
          <p:nvPr/>
        </p:nvSpPr>
        <p:spPr>
          <a:xfrm>
            <a:off x="2366650" y="2833928"/>
            <a:ext cx="1096500" cy="765600"/>
          </a:xfrm>
          <a:prstGeom prst="rect">
            <a:avLst/>
          </a:prstGeom>
          <a:noFill/>
          <a:ln>
            <a:noFill/>
          </a:ln>
        </p:spPr>
        <p:txBody>
          <a:bodyPr anchorCtr="0" anchor="t" bIns="0" lIns="0" spcFirstLastPara="1" rIns="0" wrap="square" tIns="4775">
            <a:noAutofit/>
          </a:bodyPr>
          <a:lstStyle/>
          <a:p>
            <a:pPr indent="0" lvl="0" marL="0" marR="0" rtl="0" algn="ctr">
              <a:lnSpc>
                <a:spcPct val="100000"/>
              </a:lnSpc>
              <a:spcBef>
                <a:spcPts val="0"/>
              </a:spcBef>
              <a:spcAft>
                <a:spcPts val="0"/>
              </a:spcAft>
              <a:buNone/>
            </a:pPr>
            <a:r>
              <a:t/>
            </a:r>
            <a:endParaRPr sz="1000">
              <a:solidFill>
                <a:srgbClr val="434343"/>
              </a:solidFill>
              <a:latin typeface="EB Garamond"/>
              <a:ea typeface="EB Garamond"/>
              <a:cs typeface="EB Garamond"/>
              <a:sym typeface="EB Garamond"/>
            </a:endParaRPr>
          </a:p>
        </p:txBody>
      </p:sp>
      <p:sp>
        <p:nvSpPr>
          <p:cNvPr id="532" name="Google Shape;532;p28"/>
          <p:cNvSpPr txBox="1"/>
          <p:nvPr/>
        </p:nvSpPr>
        <p:spPr>
          <a:xfrm>
            <a:off x="529450" y="3374450"/>
            <a:ext cx="2624100" cy="1029600"/>
          </a:xfrm>
          <a:prstGeom prst="rect">
            <a:avLst/>
          </a:prstGeom>
          <a:noFill/>
          <a:ln>
            <a:noFill/>
          </a:ln>
        </p:spPr>
        <p:txBody>
          <a:bodyPr anchorCtr="0" anchor="t" bIns="0" lIns="0" spcFirstLastPara="1" rIns="0" wrap="square" tIns="4775">
            <a:noAutofit/>
          </a:bodyPr>
          <a:lstStyle/>
          <a:p>
            <a:pPr indent="0" lvl="0" marL="0" rtl="0" algn="ctr">
              <a:spcBef>
                <a:spcPts val="0"/>
              </a:spcBef>
              <a:spcAft>
                <a:spcPts val="0"/>
              </a:spcAft>
              <a:buNone/>
            </a:pPr>
            <a:r>
              <a:rPr b="1" lang="en" sz="1900">
                <a:solidFill>
                  <a:srgbClr val="7F6000"/>
                </a:solidFill>
                <a:latin typeface="EB Garamond"/>
                <a:ea typeface="EB Garamond"/>
                <a:cs typeface="EB Garamond"/>
                <a:sym typeface="EB Garamond"/>
              </a:rPr>
              <a:t>Shows how well the </a:t>
            </a:r>
            <a:r>
              <a:rPr b="1" lang="en" sz="1900">
                <a:solidFill>
                  <a:srgbClr val="7F6000"/>
                </a:solidFill>
                <a:highlight>
                  <a:srgbClr val="FFFFFF"/>
                </a:highlight>
                <a:latin typeface="EB Garamond"/>
                <a:ea typeface="EB Garamond"/>
                <a:cs typeface="EB Garamond"/>
                <a:sym typeface="EB Garamond"/>
              </a:rPr>
              <a:t>regression model </a:t>
            </a:r>
            <a:endParaRPr b="1" sz="1900">
              <a:solidFill>
                <a:srgbClr val="7F6000"/>
              </a:solidFill>
              <a:highlight>
                <a:srgbClr val="FFFFFF"/>
              </a:highlight>
              <a:latin typeface="EB Garamond"/>
              <a:ea typeface="EB Garamond"/>
              <a:cs typeface="EB Garamond"/>
              <a:sym typeface="EB Garamond"/>
            </a:endParaRPr>
          </a:p>
          <a:p>
            <a:pPr indent="0" lvl="0" marL="0" rtl="0" algn="ctr">
              <a:spcBef>
                <a:spcPts val="0"/>
              </a:spcBef>
              <a:spcAft>
                <a:spcPts val="0"/>
              </a:spcAft>
              <a:buClr>
                <a:schemeClr val="dk1"/>
              </a:buClr>
              <a:buSzPts val="1600"/>
              <a:buFont typeface="Arial"/>
              <a:buNone/>
            </a:pPr>
            <a:r>
              <a:rPr b="1" lang="en" sz="1900">
                <a:solidFill>
                  <a:srgbClr val="7F6000"/>
                </a:solidFill>
                <a:highlight>
                  <a:srgbClr val="FFFFFF"/>
                </a:highlight>
                <a:latin typeface="EB Garamond"/>
                <a:ea typeface="EB Garamond"/>
                <a:cs typeface="EB Garamond"/>
                <a:sym typeface="EB Garamond"/>
              </a:rPr>
              <a:t>explains observed data.</a:t>
            </a:r>
            <a:endParaRPr b="1" sz="1900">
              <a:solidFill>
                <a:srgbClr val="7F6000"/>
              </a:solidFill>
              <a:latin typeface="EB Garamond"/>
              <a:ea typeface="EB Garamond"/>
              <a:cs typeface="EB Garamond"/>
              <a:sym typeface="EB Garamond"/>
            </a:endParaRPr>
          </a:p>
        </p:txBody>
      </p:sp>
      <p:sp>
        <p:nvSpPr>
          <p:cNvPr id="533" name="Google Shape;533;p28"/>
          <p:cNvSpPr/>
          <p:nvPr/>
        </p:nvSpPr>
        <p:spPr>
          <a:xfrm>
            <a:off x="2888250" y="1413175"/>
            <a:ext cx="3739200" cy="3465000"/>
          </a:xfrm>
          <a:prstGeom prst="ellipse">
            <a:avLst/>
          </a:prstGeom>
          <a:solidFill>
            <a:schemeClr val="lt1"/>
          </a:solid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lt1"/>
                </a:solidFill>
                <a:latin typeface="EB Garamond"/>
                <a:ea typeface="EB Garamond"/>
                <a:cs typeface="EB Garamond"/>
                <a:sym typeface="EB Garamond"/>
              </a:rPr>
              <a:t>R-Square</a:t>
            </a:r>
            <a:endParaRPr b="1" sz="1800">
              <a:solidFill>
                <a:schemeClr val="lt1"/>
              </a:solidFill>
              <a:latin typeface="EB Garamond"/>
              <a:ea typeface="EB Garamond"/>
              <a:cs typeface="EB Garamond"/>
              <a:sym typeface="EB Garamond"/>
            </a:endParaRPr>
          </a:p>
          <a:p>
            <a:pPr indent="0" lvl="0" marL="0" rtl="0" algn="l">
              <a:spcBef>
                <a:spcPts val="0"/>
              </a:spcBef>
              <a:spcAft>
                <a:spcPts val="0"/>
              </a:spcAft>
              <a:buNone/>
            </a:pPr>
            <a:r>
              <a:t/>
            </a:r>
            <a:endParaRPr b="1"/>
          </a:p>
        </p:txBody>
      </p:sp>
      <p:sp>
        <p:nvSpPr>
          <p:cNvPr id="534" name="Google Shape;534;p28"/>
          <p:cNvSpPr/>
          <p:nvPr/>
        </p:nvSpPr>
        <p:spPr>
          <a:xfrm>
            <a:off x="5623300" y="1408075"/>
            <a:ext cx="3459600" cy="3475200"/>
          </a:xfrm>
          <a:prstGeom prst="ellipse">
            <a:avLst/>
          </a:prstGeom>
          <a:solidFill>
            <a:schemeClr val="lt1"/>
          </a:solidFill>
          <a:ln cap="flat" cmpd="sng" w="19050">
            <a:solidFill>
              <a:srgbClr val="3E706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pic>
        <p:nvPicPr>
          <p:cNvPr id="535" name="Google Shape;535;p28"/>
          <p:cNvPicPr preferRelativeResize="0"/>
          <p:nvPr/>
        </p:nvPicPr>
        <p:blipFill>
          <a:blip r:embed="rId3">
            <a:alphaModFix/>
          </a:blip>
          <a:stretch>
            <a:fillRect/>
          </a:stretch>
        </p:blipFill>
        <p:spPr>
          <a:xfrm>
            <a:off x="498700" y="2272598"/>
            <a:ext cx="2389551" cy="1029724"/>
          </a:xfrm>
          <a:prstGeom prst="rect">
            <a:avLst/>
          </a:prstGeom>
          <a:noFill/>
          <a:ln>
            <a:noFill/>
          </a:ln>
        </p:spPr>
      </p:pic>
      <p:sp>
        <p:nvSpPr>
          <p:cNvPr id="536" name="Google Shape;536;p28"/>
          <p:cNvSpPr/>
          <p:nvPr/>
        </p:nvSpPr>
        <p:spPr>
          <a:xfrm rot="-5400000">
            <a:off x="4413525" y="792425"/>
            <a:ext cx="652800" cy="2048700"/>
          </a:xfrm>
          <a:prstGeom prst="flowChartDelay">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b="1" sz="1800">
              <a:solidFill>
                <a:schemeClr val="lt1"/>
              </a:solidFill>
              <a:latin typeface="EB Garamond"/>
              <a:ea typeface="EB Garamond"/>
              <a:cs typeface="EB Garamond"/>
              <a:sym typeface="EB Garamond"/>
            </a:endParaRPr>
          </a:p>
        </p:txBody>
      </p:sp>
      <p:sp>
        <p:nvSpPr>
          <p:cNvPr id="537" name="Google Shape;537;p28"/>
          <p:cNvSpPr txBox="1"/>
          <p:nvPr/>
        </p:nvSpPr>
        <p:spPr>
          <a:xfrm>
            <a:off x="3740175" y="1718463"/>
            <a:ext cx="1999500" cy="431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EB Garamond"/>
                <a:ea typeface="EB Garamond"/>
                <a:cs typeface="EB Garamond"/>
                <a:sym typeface="EB Garamond"/>
              </a:rPr>
              <a:t>Mean Absolute Error</a:t>
            </a:r>
            <a:endParaRPr b="1" sz="1600">
              <a:solidFill>
                <a:schemeClr val="lt1"/>
              </a:solidFill>
              <a:latin typeface="EB Garamond"/>
              <a:ea typeface="EB Garamond"/>
              <a:cs typeface="EB Garamond"/>
              <a:sym typeface="EB Garamond"/>
            </a:endParaRPr>
          </a:p>
        </p:txBody>
      </p:sp>
      <p:sp>
        <p:nvSpPr>
          <p:cNvPr id="538" name="Google Shape;538;p28"/>
          <p:cNvSpPr/>
          <p:nvPr/>
        </p:nvSpPr>
        <p:spPr>
          <a:xfrm rot="-5400000">
            <a:off x="1628025" y="908175"/>
            <a:ext cx="561300" cy="1776000"/>
          </a:xfrm>
          <a:prstGeom prst="flowChartDelay">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EB Garamond"/>
              <a:ea typeface="EB Garamond"/>
              <a:cs typeface="EB Garamond"/>
              <a:sym typeface="EB Garamond"/>
            </a:endParaRPr>
          </a:p>
        </p:txBody>
      </p:sp>
      <p:sp>
        <p:nvSpPr>
          <p:cNvPr id="539" name="Google Shape;539;p28"/>
          <p:cNvSpPr txBox="1"/>
          <p:nvPr/>
        </p:nvSpPr>
        <p:spPr>
          <a:xfrm>
            <a:off x="1355675" y="1593575"/>
            <a:ext cx="1096500" cy="4464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lt1"/>
                </a:solidFill>
                <a:latin typeface="EB Garamond"/>
                <a:ea typeface="EB Garamond"/>
                <a:cs typeface="EB Garamond"/>
                <a:sym typeface="EB Garamond"/>
              </a:rPr>
              <a:t>R-Square</a:t>
            </a:r>
            <a:endParaRPr b="1" sz="1700">
              <a:solidFill>
                <a:schemeClr val="lt1"/>
              </a:solidFill>
              <a:latin typeface="EB Garamond"/>
              <a:ea typeface="EB Garamond"/>
              <a:cs typeface="EB Garamond"/>
              <a:sym typeface="EB Garamond"/>
            </a:endParaRPr>
          </a:p>
        </p:txBody>
      </p:sp>
      <p:sp>
        <p:nvSpPr>
          <p:cNvPr id="540" name="Google Shape;540;p28"/>
          <p:cNvSpPr/>
          <p:nvPr/>
        </p:nvSpPr>
        <p:spPr>
          <a:xfrm rot="-5400000">
            <a:off x="7031600" y="867875"/>
            <a:ext cx="622500" cy="1867500"/>
          </a:xfrm>
          <a:prstGeom prst="flowChartDelay">
            <a:avLst/>
          </a:prstGeom>
          <a:solidFill>
            <a:schemeClr val="accent4"/>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EB Garamond"/>
              <a:ea typeface="EB Garamond"/>
              <a:cs typeface="EB Garamond"/>
              <a:sym typeface="EB Garamond"/>
            </a:endParaRPr>
          </a:p>
        </p:txBody>
      </p:sp>
      <p:sp>
        <p:nvSpPr>
          <p:cNvPr id="541" name="Google Shape;541;p28"/>
          <p:cNvSpPr txBox="1"/>
          <p:nvPr/>
        </p:nvSpPr>
        <p:spPr>
          <a:xfrm>
            <a:off x="6414550" y="1738775"/>
            <a:ext cx="1867500" cy="677100"/>
          </a:xfrm>
          <a:prstGeom prst="rect">
            <a:avLst/>
          </a:prstGeom>
          <a:solidFill>
            <a:schemeClr val="accent4"/>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EB Garamond"/>
                <a:ea typeface="EB Garamond"/>
                <a:cs typeface="EB Garamond"/>
                <a:sym typeface="EB Garamond"/>
              </a:rPr>
              <a:t>Root Mean Squared Error</a:t>
            </a:r>
            <a:endParaRPr b="1" sz="1600">
              <a:solidFill>
                <a:schemeClr val="lt1"/>
              </a:solidFill>
              <a:latin typeface="EB Garamond"/>
              <a:ea typeface="EB Garamond"/>
              <a:cs typeface="EB Garamond"/>
              <a:sym typeface="EB Garamond"/>
            </a:endParaRPr>
          </a:p>
        </p:txBody>
      </p:sp>
      <p:pic>
        <p:nvPicPr>
          <p:cNvPr id="542" name="Google Shape;542;p28"/>
          <p:cNvPicPr preferRelativeResize="0"/>
          <p:nvPr/>
        </p:nvPicPr>
        <p:blipFill rotWithShape="1">
          <a:blip r:embed="rId4">
            <a:alphaModFix/>
          </a:blip>
          <a:srcRect b="0" l="0" r="0" t="0"/>
          <a:stretch/>
        </p:blipFill>
        <p:spPr>
          <a:xfrm>
            <a:off x="6039787" y="2548926"/>
            <a:ext cx="2361197" cy="642945"/>
          </a:xfrm>
          <a:prstGeom prst="rect">
            <a:avLst/>
          </a:prstGeom>
          <a:solidFill>
            <a:srgbClr val="FFFFFF"/>
          </a:solidFill>
          <a:ln>
            <a:noFill/>
          </a:ln>
        </p:spPr>
      </p:pic>
      <p:pic>
        <p:nvPicPr>
          <p:cNvPr id="543" name="Google Shape;543;p28"/>
          <p:cNvPicPr preferRelativeResize="0"/>
          <p:nvPr/>
        </p:nvPicPr>
        <p:blipFill>
          <a:blip r:embed="rId5">
            <a:alphaModFix/>
          </a:blip>
          <a:stretch>
            <a:fillRect/>
          </a:stretch>
        </p:blipFill>
        <p:spPr>
          <a:xfrm>
            <a:off x="3020900" y="2517065"/>
            <a:ext cx="2469750" cy="706672"/>
          </a:xfrm>
          <a:prstGeom prst="rect">
            <a:avLst/>
          </a:prstGeom>
          <a:noFill/>
          <a:ln cap="flat" cmpd="sng" w="9525">
            <a:solidFill>
              <a:schemeClr val="lt1"/>
            </a:solidFill>
            <a:prstDash val="solid"/>
            <a:round/>
            <a:headEnd len="sm" w="sm" type="none"/>
            <a:tailEnd len="sm" w="sm" type="none"/>
          </a:ln>
        </p:spPr>
      </p:pic>
      <p:sp>
        <p:nvSpPr>
          <p:cNvPr id="544" name="Google Shape;544;p28"/>
          <p:cNvSpPr txBox="1"/>
          <p:nvPr/>
        </p:nvSpPr>
        <p:spPr>
          <a:xfrm>
            <a:off x="3355600" y="3378525"/>
            <a:ext cx="2267700" cy="1029600"/>
          </a:xfrm>
          <a:prstGeom prst="rect">
            <a:avLst/>
          </a:prstGeom>
          <a:noFill/>
          <a:ln>
            <a:noFill/>
          </a:ln>
        </p:spPr>
        <p:txBody>
          <a:bodyPr anchorCtr="0" anchor="t" bIns="0" lIns="0" spcFirstLastPara="1" rIns="0" wrap="square" tIns="4775">
            <a:noAutofit/>
          </a:bodyPr>
          <a:lstStyle/>
          <a:p>
            <a:pPr indent="0" lvl="0" marL="0" rtl="0" algn="ctr">
              <a:spcBef>
                <a:spcPts val="0"/>
              </a:spcBef>
              <a:spcAft>
                <a:spcPts val="0"/>
              </a:spcAft>
              <a:buNone/>
            </a:pPr>
            <a:r>
              <a:rPr b="1" lang="en" sz="1900">
                <a:solidFill>
                  <a:srgbClr val="7F6000"/>
                </a:solidFill>
                <a:latin typeface="EB Garamond"/>
                <a:ea typeface="EB Garamond"/>
                <a:cs typeface="EB Garamond"/>
                <a:sym typeface="EB Garamond"/>
              </a:rPr>
              <a:t>Average magnitude of errors ignoring the sign of the error</a:t>
            </a:r>
            <a:endParaRPr b="1" sz="1900">
              <a:solidFill>
                <a:srgbClr val="7F6000"/>
              </a:solidFill>
              <a:latin typeface="EB Garamond"/>
              <a:ea typeface="EB Garamond"/>
              <a:cs typeface="EB Garamond"/>
              <a:sym typeface="EB Garamond"/>
            </a:endParaRPr>
          </a:p>
          <a:p>
            <a:pPr indent="0" lvl="0" marL="0" rtl="0" algn="ctr">
              <a:spcBef>
                <a:spcPts val="0"/>
              </a:spcBef>
              <a:spcAft>
                <a:spcPts val="0"/>
              </a:spcAft>
              <a:buNone/>
            </a:pPr>
            <a:r>
              <a:t/>
            </a:r>
            <a:endParaRPr b="1" sz="1900">
              <a:solidFill>
                <a:srgbClr val="7F6000"/>
              </a:solidFill>
              <a:latin typeface="EB Garamond"/>
              <a:ea typeface="EB Garamond"/>
              <a:cs typeface="EB Garamond"/>
              <a:sym typeface="EB Garamond"/>
            </a:endParaRPr>
          </a:p>
        </p:txBody>
      </p:sp>
      <p:sp>
        <p:nvSpPr>
          <p:cNvPr id="545" name="Google Shape;545;p28"/>
          <p:cNvSpPr txBox="1"/>
          <p:nvPr/>
        </p:nvSpPr>
        <p:spPr>
          <a:xfrm>
            <a:off x="5825350" y="3428875"/>
            <a:ext cx="3104400" cy="1029600"/>
          </a:xfrm>
          <a:prstGeom prst="rect">
            <a:avLst/>
          </a:prstGeom>
          <a:noFill/>
          <a:ln>
            <a:noFill/>
          </a:ln>
        </p:spPr>
        <p:txBody>
          <a:bodyPr anchorCtr="0" anchor="t" bIns="0" lIns="0" spcFirstLastPara="1" rIns="0" wrap="square" tIns="4775">
            <a:noAutofit/>
          </a:bodyPr>
          <a:lstStyle/>
          <a:p>
            <a:pPr indent="0" lvl="0" marL="0" rtl="0" algn="ctr">
              <a:spcBef>
                <a:spcPts val="0"/>
              </a:spcBef>
              <a:spcAft>
                <a:spcPts val="0"/>
              </a:spcAft>
              <a:buNone/>
            </a:pPr>
            <a:r>
              <a:rPr b="1" lang="en" sz="1900">
                <a:solidFill>
                  <a:srgbClr val="7F6000"/>
                </a:solidFill>
                <a:latin typeface="EB Garamond"/>
                <a:ea typeface="EB Garamond"/>
                <a:cs typeface="EB Garamond"/>
                <a:sym typeface="EB Garamond"/>
              </a:rPr>
              <a:t>Measures how far prediction is from true target using </a:t>
            </a:r>
            <a:r>
              <a:rPr b="1" lang="en" sz="1900">
                <a:solidFill>
                  <a:srgbClr val="7F6000"/>
                </a:solidFill>
                <a:latin typeface="EB Garamond"/>
                <a:ea typeface="EB Garamond"/>
                <a:cs typeface="EB Garamond"/>
                <a:sym typeface="EB Garamond"/>
              </a:rPr>
              <a:t>Euclidean</a:t>
            </a:r>
            <a:r>
              <a:rPr b="1" lang="en" sz="1900">
                <a:solidFill>
                  <a:srgbClr val="7F6000"/>
                </a:solidFill>
                <a:latin typeface="EB Garamond"/>
                <a:ea typeface="EB Garamond"/>
                <a:cs typeface="EB Garamond"/>
                <a:sym typeface="EB Garamond"/>
              </a:rPr>
              <a:t> distance</a:t>
            </a:r>
            <a:endParaRPr b="1" sz="1900">
              <a:solidFill>
                <a:srgbClr val="7F6000"/>
              </a:solidFill>
              <a:latin typeface="EB Garamond"/>
              <a:ea typeface="EB Garamond"/>
              <a:cs typeface="EB Garamond"/>
              <a:sym typeface="EB Garamond"/>
            </a:endParaRPr>
          </a:p>
          <a:p>
            <a:pPr indent="0" lvl="0" marL="0" rtl="0" algn="ctr">
              <a:spcBef>
                <a:spcPts val="0"/>
              </a:spcBef>
              <a:spcAft>
                <a:spcPts val="0"/>
              </a:spcAft>
              <a:buNone/>
            </a:pPr>
            <a:r>
              <a:t/>
            </a:r>
            <a:endParaRPr b="1" sz="1900">
              <a:solidFill>
                <a:srgbClr val="7F6000"/>
              </a:solidFill>
              <a:latin typeface="EB Garamond"/>
              <a:ea typeface="EB Garamond"/>
              <a:cs typeface="EB Garamond"/>
              <a:sym typeface="EB Garamond"/>
            </a:endParaRPr>
          </a:p>
        </p:txBody>
      </p:sp>
    </p:spTree>
  </p:cSld>
  <p:clrMapOvr>
    <a:masterClrMapping/>
  </p:clrMapOvr>
  <mc:AlternateContent>
    <mc:Choice Requires="p14">
      <p:transition spd="slow" p14:dur="1500">
        <p:push/>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29"/>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 Comparison</a:t>
            </a:r>
            <a:endParaRPr/>
          </a:p>
        </p:txBody>
      </p:sp>
      <p:graphicFrame>
        <p:nvGraphicFramePr>
          <p:cNvPr id="551" name="Google Shape;551;p29"/>
          <p:cNvGraphicFramePr/>
          <p:nvPr/>
        </p:nvGraphicFramePr>
        <p:xfrm>
          <a:off x="942950" y="1207385"/>
          <a:ext cx="3000000" cy="3000000"/>
        </p:xfrm>
        <a:graphic>
          <a:graphicData uri="http://schemas.openxmlformats.org/drawingml/2006/table">
            <a:tbl>
              <a:tblPr>
                <a:noFill/>
                <a:tableStyleId>{AD0C67CE-0BF8-448D-9DC5-0DE0CE6CC311}</a:tableStyleId>
              </a:tblPr>
              <a:tblGrid>
                <a:gridCol w="695875"/>
                <a:gridCol w="1164275"/>
                <a:gridCol w="791175"/>
                <a:gridCol w="1039900"/>
                <a:gridCol w="382850"/>
                <a:gridCol w="995175"/>
                <a:gridCol w="1112200"/>
                <a:gridCol w="1076650"/>
              </a:tblGrid>
              <a:tr h="373375">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rgbClr val="F9BF3E">
                          <a:alpha val="0"/>
                        </a:srgbClr>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gridSpan="3">
                  <a:txBody>
                    <a:bodyPr/>
                    <a:lstStyle/>
                    <a:p>
                      <a:pPr indent="0" lvl="0" marL="0" rtl="0" algn="ctr">
                        <a:spcBef>
                          <a:spcPts val="0"/>
                        </a:spcBef>
                        <a:spcAft>
                          <a:spcPts val="0"/>
                        </a:spcAft>
                        <a:buNone/>
                      </a:pPr>
                      <a:r>
                        <a:rPr lang="en" sz="1100">
                          <a:solidFill>
                            <a:srgbClr val="559A90"/>
                          </a:solidFill>
                          <a:latin typeface="Montserrat ExtraBold"/>
                          <a:ea typeface="Montserrat ExtraBold"/>
                          <a:cs typeface="Montserrat ExtraBold"/>
                          <a:sym typeface="Montserrat ExtraBold"/>
                        </a:rPr>
                        <a:t>Training Dataset</a:t>
                      </a:r>
                      <a:endParaRPr sz="1100">
                        <a:solidFill>
                          <a:srgbClr val="559A90"/>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hMerge="1"/>
                <a:tc hMerge="1"/>
                <a:tc>
                  <a:txBody>
                    <a:bodyPr/>
                    <a:lstStyle/>
                    <a:p>
                      <a:pPr indent="0" lvl="0" marL="0" rtl="0" algn="ctr">
                        <a:spcBef>
                          <a:spcPts val="0"/>
                        </a:spcBef>
                        <a:spcAft>
                          <a:spcPts val="0"/>
                        </a:spcAft>
                        <a:buNone/>
                      </a:pPr>
                      <a:r>
                        <a:t/>
                      </a:r>
                      <a:endParaRPr sz="1100">
                        <a:solidFill>
                          <a:srgbClr val="559A90"/>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4"/>
                    </a:solidFill>
                  </a:tcPr>
                </a:tc>
                <a:tc gridSpan="3">
                  <a:txBody>
                    <a:bodyPr/>
                    <a:lstStyle/>
                    <a:p>
                      <a:pPr indent="0" lvl="0" marL="0" rtl="0" algn="ctr">
                        <a:spcBef>
                          <a:spcPts val="0"/>
                        </a:spcBef>
                        <a:spcAft>
                          <a:spcPts val="0"/>
                        </a:spcAft>
                        <a:buNone/>
                      </a:pPr>
                      <a:r>
                        <a:rPr lang="en" sz="1100">
                          <a:solidFill>
                            <a:srgbClr val="559A90"/>
                          </a:solidFill>
                          <a:latin typeface="Montserrat ExtraBold"/>
                          <a:ea typeface="Montserrat ExtraBold"/>
                          <a:cs typeface="Montserrat ExtraBold"/>
                          <a:sym typeface="Montserrat ExtraBold"/>
                        </a:rPr>
                        <a:t>Testing Dataset</a:t>
                      </a:r>
                      <a:endParaRPr sz="1100">
                        <a:solidFill>
                          <a:srgbClr val="559A90"/>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hMerge="1"/>
                <a:tc hMerge="1"/>
              </a:tr>
              <a:tr h="424600">
                <a:tc>
                  <a:txBody>
                    <a:bodyPr/>
                    <a:lstStyle/>
                    <a:p>
                      <a:pPr indent="0" lvl="0" marL="0" rtl="0" algn="l">
                        <a:spcBef>
                          <a:spcPts val="0"/>
                        </a:spcBef>
                        <a:spcAft>
                          <a:spcPts val="0"/>
                        </a:spcAft>
                        <a:buNone/>
                      </a:pPr>
                      <a:r>
                        <a:t/>
                      </a:r>
                      <a:endParaRPr/>
                    </a:p>
                  </a:txBody>
                  <a:tcPr marT="91425" marB="91425" marR="91425" marL="91425">
                    <a:lnL cap="flat" cmpd="sng" w="19050">
                      <a:solidFill>
                        <a:srgbClr val="F9BF3E">
                          <a:alpha val="0"/>
                        </a:srgbClr>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100">
                          <a:solidFill>
                            <a:srgbClr val="559A90"/>
                          </a:solidFill>
                          <a:latin typeface="Montserrat ExtraBold"/>
                          <a:ea typeface="Montserrat ExtraBold"/>
                          <a:cs typeface="Montserrat ExtraBold"/>
                          <a:sym typeface="Montserrat ExtraBold"/>
                        </a:rPr>
                        <a:t>RMSE</a:t>
                      </a:r>
                      <a:endParaRPr sz="1100">
                        <a:solidFill>
                          <a:srgbClr val="559A90"/>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559A90"/>
                          </a:solidFill>
                          <a:latin typeface="Montserrat ExtraBold"/>
                          <a:ea typeface="Montserrat ExtraBold"/>
                          <a:cs typeface="Montserrat ExtraBold"/>
                          <a:sym typeface="Montserrat ExtraBold"/>
                        </a:rPr>
                        <a:t>MAE</a:t>
                      </a:r>
                      <a:endParaRPr sz="1100">
                        <a:solidFill>
                          <a:srgbClr val="559A90"/>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559A90"/>
                          </a:solidFill>
                          <a:latin typeface="Montserrat ExtraBold"/>
                          <a:ea typeface="Montserrat ExtraBold"/>
                          <a:cs typeface="Montserrat ExtraBold"/>
                          <a:sym typeface="Montserrat ExtraBold"/>
                        </a:rPr>
                        <a:t>R2</a:t>
                      </a:r>
                      <a:endParaRPr sz="1100">
                        <a:solidFill>
                          <a:srgbClr val="559A90"/>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sz="1100">
                        <a:solidFill>
                          <a:srgbClr val="559A90"/>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lang="en" sz="1100">
                          <a:solidFill>
                            <a:srgbClr val="559A90"/>
                          </a:solidFill>
                          <a:latin typeface="Montserrat ExtraBold"/>
                          <a:ea typeface="Montserrat ExtraBold"/>
                          <a:cs typeface="Montserrat ExtraBold"/>
                          <a:sym typeface="Montserrat ExtraBold"/>
                        </a:rPr>
                        <a:t>RMSE</a:t>
                      </a:r>
                      <a:endParaRPr sz="1100">
                        <a:solidFill>
                          <a:srgbClr val="559A90"/>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559A90"/>
                          </a:solidFill>
                          <a:latin typeface="Montserrat ExtraBold"/>
                          <a:ea typeface="Montserrat ExtraBold"/>
                          <a:cs typeface="Montserrat ExtraBold"/>
                          <a:sym typeface="Montserrat ExtraBold"/>
                        </a:rPr>
                        <a:t>MAE</a:t>
                      </a:r>
                      <a:endParaRPr sz="1100">
                        <a:solidFill>
                          <a:srgbClr val="559A90"/>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1100">
                          <a:solidFill>
                            <a:srgbClr val="559A90"/>
                          </a:solidFill>
                          <a:latin typeface="Montserrat ExtraBold"/>
                          <a:ea typeface="Montserrat ExtraBold"/>
                          <a:cs typeface="Montserrat ExtraBold"/>
                          <a:sym typeface="Montserrat ExtraBold"/>
                        </a:rPr>
                        <a:t>R2</a:t>
                      </a:r>
                      <a:endParaRPr sz="1100">
                        <a:solidFill>
                          <a:srgbClr val="559A90"/>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456925">
                <a:tc>
                  <a:txBody>
                    <a:bodyPr/>
                    <a:lstStyle/>
                    <a:p>
                      <a:pPr indent="0" lvl="0" marL="0" rtl="0" algn="ctr">
                        <a:spcBef>
                          <a:spcPts val="0"/>
                        </a:spcBef>
                        <a:spcAft>
                          <a:spcPts val="0"/>
                        </a:spcAft>
                        <a:buNone/>
                      </a:pPr>
                      <a:r>
                        <a:rPr lang="en" sz="1500">
                          <a:solidFill>
                            <a:srgbClr val="FFFFFF"/>
                          </a:solidFill>
                          <a:latin typeface="Montserrat ExtraBold"/>
                          <a:ea typeface="Montserrat ExtraBold"/>
                          <a:cs typeface="Montserrat ExtraBold"/>
                          <a:sym typeface="Montserrat ExtraBold"/>
                        </a:rPr>
                        <a:t>RF</a:t>
                      </a:r>
                      <a:endParaRPr sz="15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0.079</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434343"/>
                          </a:solidFill>
                          <a:latin typeface="Times New Roman"/>
                          <a:ea typeface="Times New Roman"/>
                          <a:cs typeface="Times New Roman"/>
                          <a:sym typeface="Times New Roman"/>
                        </a:rPr>
                        <a:t>0.05</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434343"/>
                          </a:solidFill>
                          <a:latin typeface="Times New Roman"/>
                          <a:ea typeface="Times New Roman"/>
                          <a:cs typeface="Times New Roman"/>
                          <a:sym typeface="Times New Roman"/>
                        </a:rPr>
                        <a:t>0.86</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500">
                          <a:solidFill>
                            <a:srgbClr val="434343"/>
                          </a:solidFill>
                          <a:latin typeface="Times New Roman"/>
                          <a:ea typeface="Times New Roman"/>
                          <a:cs typeface="Times New Roman"/>
                          <a:sym typeface="Times New Roman"/>
                        </a:rPr>
                        <a:t>0.11</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0.07</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0.73</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456925">
                <a:tc>
                  <a:txBody>
                    <a:bodyPr/>
                    <a:lstStyle/>
                    <a:p>
                      <a:pPr indent="0" lvl="0" marL="0" rtl="0" algn="ctr">
                        <a:spcBef>
                          <a:spcPts val="0"/>
                        </a:spcBef>
                        <a:spcAft>
                          <a:spcPts val="0"/>
                        </a:spcAft>
                        <a:buNone/>
                      </a:pPr>
                      <a:r>
                        <a:rPr lang="en" sz="1500">
                          <a:solidFill>
                            <a:srgbClr val="FFFFFF"/>
                          </a:solidFill>
                          <a:latin typeface="Montserrat ExtraBold"/>
                          <a:ea typeface="Montserrat ExtraBold"/>
                          <a:cs typeface="Montserrat ExtraBold"/>
                          <a:sym typeface="Montserrat ExtraBold"/>
                        </a:rPr>
                        <a:t>ANN</a:t>
                      </a:r>
                      <a:endParaRPr sz="15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0.09</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0.06</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0.82</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500">
                          <a:solidFill>
                            <a:srgbClr val="434343"/>
                          </a:solidFill>
                          <a:latin typeface="Times New Roman"/>
                          <a:ea typeface="Times New Roman"/>
                          <a:cs typeface="Times New Roman"/>
                          <a:sym typeface="Times New Roman"/>
                        </a:rPr>
                        <a:t>0.11</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0.07</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0.72</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456925">
                <a:tc>
                  <a:txBody>
                    <a:bodyPr/>
                    <a:lstStyle/>
                    <a:p>
                      <a:pPr indent="0" lvl="0" marL="0" rtl="0" algn="ctr">
                        <a:spcBef>
                          <a:spcPts val="0"/>
                        </a:spcBef>
                        <a:spcAft>
                          <a:spcPts val="0"/>
                        </a:spcAft>
                        <a:buNone/>
                      </a:pPr>
                      <a:r>
                        <a:rPr lang="en" sz="1500">
                          <a:solidFill>
                            <a:srgbClr val="FFFFFF"/>
                          </a:solidFill>
                          <a:latin typeface="Montserrat ExtraBold"/>
                          <a:ea typeface="Montserrat ExtraBold"/>
                          <a:cs typeface="Montserrat ExtraBold"/>
                          <a:sym typeface="Montserrat ExtraBold"/>
                        </a:rPr>
                        <a:t>XGB</a:t>
                      </a:r>
                      <a:endParaRPr sz="15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0.12</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0.1</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0.74</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0.11</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0.1</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rgbClr val="191919"/>
                          </a:solidFill>
                          <a:latin typeface="Times New Roman"/>
                          <a:ea typeface="Times New Roman"/>
                          <a:cs typeface="Times New Roman"/>
                          <a:sym typeface="Times New Roman"/>
                        </a:rPr>
                        <a:t>0.70</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tcPr>
                </a:tc>
              </a:tr>
              <a:tr h="486925">
                <a:tc>
                  <a:txBody>
                    <a:bodyPr/>
                    <a:lstStyle/>
                    <a:p>
                      <a:pPr indent="0" lvl="0" marL="0" rtl="0" algn="ctr">
                        <a:spcBef>
                          <a:spcPts val="0"/>
                        </a:spcBef>
                        <a:spcAft>
                          <a:spcPts val="0"/>
                        </a:spcAft>
                        <a:buNone/>
                      </a:pPr>
                      <a:r>
                        <a:rPr lang="en" sz="1500">
                          <a:solidFill>
                            <a:srgbClr val="FFFFFF"/>
                          </a:solidFill>
                          <a:latin typeface="Montserrat ExtraBold"/>
                          <a:ea typeface="Montserrat ExtraBold"/>
                          <a:cs typeface="Montserrat ExtraBold"/>
                          <a:sym typeface="Montserrat ExtraBold"/>
                        </a:rPr>
                        <a:t>KNN</a:t>
                      </a:r>
                      <a:endParaRPr sz="1500"/>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0.10</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1500">
                          <a:solidFill>
                            <a:srgbClr val="434343"/>
                          </a:solidFill>
                          <a:latin typeface="Times New Roman"/>
                          <a:ea typeface="Times New Roman"/>
                          <a:cs typeface="Times New Roman"/>
                          <a:sym typeface="Times New Roman"/>
                        </a:rPr>
                        <a:t>0.06</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b="1" lang="en" sz="1500">
                          <a:solidFill>
                            <a:srgbClr val="434343"/>
                          </a:solidFill>
                          <a:latin typeface="Times New Roman"/>
                          <a:ea typeface="Times New Roman"/>
                          <a:cs typeface="Times New Roman"/>
                          <a:sym typeface="Times New Roman"/>
                        </a:rPr>
                        <a:t>      0.76</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500">
                          <a:solidFill>
                            <a:srgbClr val="434343"/>
                          </a:solidFill>
                          <a:latin typeface="Times New Roman"/>
                          <a:ea typeface="Times New Roman"/>
                          <a:cs typeface="Times New Roman"/>
                          <a:sym typeface="Times New Roman"/>
                        </a:rPr>
                        <a:t>0.12</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0.08</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F4CCCC"/>
                    </a:solidFill>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0.62</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F4CCCC"/>
                    </a:solidFill>
                  </a:tcPr>
                </a:tc>
              </a:tr>
              <a:tr h="456925">
                <a:tc>
                  <a:txBody>
                    <a:bodyPr/>
                    <a:lstStyle/>
                    <a:p>
                      <a:pPr indent="0" lvl="0" marL="0" rtl="0" algn="ctr">
                        <a:spcBef>
                          <a:spcPts val="0"/>
                        </a:spcBef>
                        <a:spcAft>
                          <a:spcPts val="0"/>
                        </a:spcAft>
                        <a:buNone/>
                      </a:pPr>
                      <a:r>
                        <a:rPr lang="en" sz="1500">
                          <a:solidFill>
                            <a:srgbClr val="FFFFFF"/>
                          </a:solidFill>
                          <a:latin typeface="Montserrat ExtraBold"/>
                          <a:ea typeface="Montserrat ExtraBold"/>
                          <a:cs typeface="Montserrat ExtraBold"/>
                          <a:sym typeface="Montserrat ExtraBold"/>
                        </a:rPr>
                        <a:t>New</a:t>
                      </a:r>
                      <a:endParaRPr sz="1500">
                        <a:solidFill>
                          <a:srgbClr val="FFFFFF"/>
                        </a:solidFill>
                        <a:latin typeface="Montserrat ExtraBold"/>
                        <a:ea typeface="Montserrat ExtraBold"/>
                        <a:cs typeface="Montserrat ExtraBold"/>
                        <a:sym typeface="Montserrat ExtraBold"/>
                      </a:endParaRPr>
                    </a:p>
                  </a:txBody>
                  <a:tcPr marT="91425" marB="91425" marR="91425" marL="91425" anchor="ctr">
                    <a:lnL cap="flat" cmpd="sng" w="19050">
                      <a:solidFill>
                        <a:schemeClr val="accent1"/>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1"/>
                      </a:solidFill>
                      <a:prstDash val="solid"/>
                      <a:round/>
                      <a:headEnd len="sm" w="sm" type="none"/>
                      <a:tailEnd len="sm" w="sm" type="none"/>
                    </a:lnT>
                    <a:lnB cap="flat" cmpd="sng" w="19050">
                      <a:solidFill>
                        <a:schemeClr val="accent1"/>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0.08</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1500">
                          <a:solidFill>
                            <a:srgbClr val="434343"/>
                          </a:solidFill>
                          <a:latin typeface="Times New Roman"/>
                          <a:ea typeface="Times New Roman"/>
                          <a:cs typeface="Times New Roman"/>
                          <a:sym typeface="Times New Roman"/>
                        </a:rPr>
                        <a:t>0.05</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1500">
                          <a:solidFill>
                            <a:srgbClr val="434343"/>
                          </a:solidFill>
                          <a:latin typeface="Times New Roman"/>
                          <a:ea typeface="Times New Roman"/>
                          <a:cs typeface="Times New Roman"/>
                          <a:sym typeface="Times New Roman"/>
                        </a:rPr>
                        <a:t>0.86</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chemeClr val="accent4"/>
                    </a:solidFill>
                  </a:tcPr>
                </a:tc>
                <a:tc>
                  <a:txBody>
                    <a:bodyPr/>
                    <a:lstStyle/>
                    <a:p>
                      <a:pPr indent="0" lvl="0" marL="0" rtl="0" algn="ctr">
                        <a:spcBef>
                          <a:spcPts val="0"/>
                        </a:spcBef>
                        <a:spcAft>
                          <a:spcPts val="0"/>
                        </a:spcAft>
                        <a:buNone/>
                      </a:pPr>
                      <a:r>
                        <a:rPr b="1" lang="en" sz="1500">
                          <a:solidFill>
                            <a:srgbClr val="434343"/>
                          </a:solidFill>
                          <a:latin typeface="Times New Roman"/>
                          <a:ea typeface="Times New Roman"/>
                          <a:cs typeface="Times New Roman"/>
                          <a:sym typeface="Times New Roman"/>
                        </a:rPr>
                        <a:t>0.10</a:t>
                      </a:r>
                      <a:endParaRPr b="1" sz="1500">
                        <a:solidFill>
                          <a:srgbClr val="434343"/>
                        </a:solidFill>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0.07</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D9EAD3"/>
                    </a:solidFill>
                  </a:tcPr>
                </a:tc>
                <a:tc>
                  <a:txBody>
                    <a:bodyPr/>
                    <a:lstStyle/>
                    <a:p>
                      <a:pPr indent="0" lvl="0" marL="0" rtl="0" algn="ctr">
                        <a:spcBef>
                          <a:spcPts val="0"/>
                        </a:spcBef>
                        <a:spcAft>
                          <a:spcPts val="0"/>
                        </a:spcAft>
                        <a:buNone/>
                      </a:pPr>
                      <a:r>
                        <a:rPr b="1" lang="en" sz="1500">
                          <a:latin typeface="Times New Roman"/>
                          <a:ea typeface="Times New Roman"/>
                          <a:cs typeface="Times New Roman"/>
                          <a:sym typeface="Times New Roman"/>
                        </a:rPr>
                        <a:t>0.75</a:t>
                      </a:r>
                      <a:endParaRPr b="1" sz="1500">
                        <a:latin typeface="Times New Roman"/>
                        <a:ea typeface="Times New Roman"/>
                        <a:cs typeface="Times New Roman"/>
                        <a:sym typeface="Times New Roman"/>
                      </a:endParaRPr>
                    </a:p>
                  </a:txBody>
                  <a:tcPr marT="91425" marB="91425" marR="91425" marL="91425">
                    <a:lnL cap="flat" cmpd="sng" w="19050">
                      <a:solidFill>
                        <a:schemeClr val="accent3"/>
                      </a:solidFill>
                      <a:prstDash val="solid"/>
                      <a:round/>
                      <a:headEnd len="sm" w="sm" type="none"/>
                      <a:tailEnd len="sm" w="sm" type="none"/>
                    </a:lnL>
                    <a:lnR cap="flat" cmpd="sng" w="19050">
                      <a:solidFill>
                        <a:schemeClr val="accent3"/>
                      </a:solidFill>
                      <a:prstDash val="solid"/>
                      <a:round/>
                      <a:headEnd len="sm" w="sm" type="none"/>
                      <a:tailEnd len="sm" w="sm" type="none"/>
                    </a:lnR>
                    <a:lnT cap="flat" cmpd="sng" w="19050">
                      <a:solidFill>
                        <a:schemeClr val="accent3"/>
                      </a:solidFill>
                      <a:prstDash val="solid"/>
                      <a:round/>
                      <a:headEnd len="sm" w="sm" type="none"/>
                      <a:tailEnd len="sm" w="sm" type="none"/>
                    </a:lnT>
                    <a:lnB cap="flat" cmpd="sng" w="19050">
                      <a:solidFill>
                        <a:schemeClr val="accent3"/>
                      </a:solidFill>
                      <a:prstDash val="solid"/>
                      <a:round/>
                      <a:headEnd len="sm" w="sm" type="none"/>
                      <a:tailEnd len="sm" w="sm" type="none"/>
                    </a:lnB>
                    <a:solidFill>
                      <a:srgbClr val="D9EAD3"/>
                    </a:solidFill>
                  </a:tcPr>
                </a:tc>
              </a:tr>
            </a:tbl>
          </a:graphicData>
        </a:graphic>
      </p:graphicFrame>
      <p:sp>
        <p:nvSpPr>
          <p:cNvPr id="552" name="Google Shape;552;p29"/>
          <p:cNvSpPr txBox="1"/>
          <p:nvPr/>
        </p:nvSpPr>
        <p:spPr>
          <a:xfrm>
            <a:off x="1000275" y="4439700"/>
            <a:ext cx="7200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latin typeface="EB Garamond"/>
                <a:ea typeface="EB Garamond"/>
                <a:cs typeface="EB Garamond"/>
                <a:sym typeface="EB Garamond"/>
              </a:rPr>
              <a:t>The new model was created by averaging the output from XGBoost and ANN</a:t>
            </a:r>
            <a:endParaRPr b="1" sz="1700">
              <a:latin typeface="EB Garamond"/>
              <a:ea typeface="EB Garamond"/>
              <a:cs typeface="EB Garamond"/>
              <a:sym typeface="EB Garamon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30"/>
          <p:cNvPicPr preferRelativeResize="0"/>
          <p:nvPr/>
        </p:nvPicPr>
        <p:blipFill>
          <a:blip r:embed="rId3">
            <a:alphaModFix/>
          </a:blip>
          <a:stretch>
            <a:fillRect/>
          </a:stretch>
        </p:blipFill>
        <p:spPr>
          <a:xfrm>
            <a:off x="790975" y="1056000"/>
            <a:ext cx="7953649" cy="3921750"/>
          </a:xfrm>
          <a:prstGeom prst="rect">
            <a:avLst/>
          </a:prstGeom>
          <a:noFill/>
          <a:ln>
            <a:noFill/>
          </a:ln>
        </p:spPr>
      </p:pic>
      <p:sp>
        <p:nvSpPr>
          <p:cNvPr id="558" name="Google Shape;558;p30"/>
          <p:cNvSpPr txBox="1"/>
          <p:nvPr/>
        </p:nvSpPr>
        <p:spPr>
          <a:xfrm>
            <a:off x="856425" y="66210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ExtraBold"/>
                <a:ea typeface="Montserrat ExtraBold"/>
                <a:cs typeface="Montserrat ExtraBold"/>
                <a:sym typeface="Montserrat ExtraBold"/>
              </a:rPr>
              <a:t>Model Comparison Cont..</a:t>
            </a:r>
            <a:endParaRPr sz="1200">
              <a:solidFill>
                <a:schemeClr val="lt1"/>
              </a:solidFill>
              <a:latin typeface="Montserrat ExtraBold"/>
              <a:ea typeface="Montserrat ExtraBold"/>
              <a:cs typeface="Montserrat ExtraBold"/>
              <a:sym typeface="Montserrat ExtraBold"/>
            </a:endParaRPr>
          </a:p>
        </p:txBody>
      </p:sp>
      <p:sp>
        <p:nvSpPr>
          <p:cNvPr id="559" name="Google Shape;559;p30"/>
          <p:cNvSpPr txBox="1"/>
          <p:nvPr/>
        </p:nvSpPr>
        <p:spPr>
          <a:xfrm>
            <a:off x="4181950" y="894675"/>
            <a:ext cx="16122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highlight>
                  <a:schemeClr val="lt1"/>
                </a:highlight>
                <a:latin typeface="Montserrat Medium"/>
                <a:ea typeface="Montserrat Medium"/>
                <a:cs typeface="Montserrat Medium"/>
                <a:sym typeface="Montserrat Medium"/>
              </a:rPr>
              <a:t>Actual vs Predicted</a:t>
            </a:r>
            <a:endParaRPr sz="900">
              <a:highlight>
                <a:schemeClr val="lt1"/>
              </a:highlight>
              <a:latin typeface="Montserrat Medium"/>
              <a:ea typeface="Montserrat Medium"/>
              <a:cs typeface="Montserrat Medium"/>
              <a:sym typeface="Montserrat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Background And Executive Summary</a:t>
            </a:r>
            <a:endParaRPr/>
          </a:p>
        </p:txBody>
      </p:sp>
      <p:sp>
        <p:nvSpPr>
          <p:cNvPr id="135" name="Google Shape;135;p13"/>
          <p:cNvSpPr txBox="1"/>
          <p:nvPr/>
        </p:nvSpPr>
        <p:spPr>
          <a:xfrm flipH="1">
            <a:off x="1634800" y="1213100"/>
            <a:ext cx="5360100" cy="2583000"/>
          </a:xfrm>
          <a:prstGeom prst="rect">
            <a:avLst/>
          </a:prstGeom>
          <a:noFill/>
          <a:ln>
            <a:noFill/>
          </a:ln>
        </p:spPr>
        <p:txBody>
          <a:bodyPr anchorCtr="0" anchor="t" bIns="91425" lIns="91425" spcFirstLastPara="1" rIns="91425" wrap="square" tIns="91425">
            <a:noAutofit/>
          </a:bodyPr>
          <a:lstStyle/>
          <a:p>
            <a:pPr indent="-311150" lvl="0" marL="457200" rtl="0" algn="l">
              <a:lnSpc>
                <a:spcPct val="200000"/>
              </a:lnSpc>
              <a:spcBef>
                <a:spcPts val="0"/>
              </a:spcBef>
              <a:spcAft>
                <a:spcPts val="0"/>
              </a:spcAft>
              <a:buClr>
                <a:srgbClr val="7F6000"/>
              </a:buClr>
              <a:buSzPts val="1300"/>
              <a:buFont typeface="Times New Roman"/>
              <a:buChar char="●"/>
            </a:pPr>
            <a:r>
              <a:rPr b="1" lang="en" sz="1300">
                <a:solidFill>
                  <a:srgbClr val="7F6000"/>
                </a:solidFill>
                <a:latin typeface="Times New Roman"/>
                <a:ea typeface="Times New Roman"/>
                <a:cs typeface="Times New Roman"/>
                <a:sym typeface="Times New Roman"/>
              </a:rPr>
              <a:t>Purchasing a house is major life decision for most of us.</a:t>
            </a:r>
            <a:endParaRPr b="1" sz="1300">
              <a:solidFill>
                <a:srgbClr val="7F6000"/>
              </a:solidFill>
              <a:latin typeface="Times New Roman"/>
              <a:ea typeface="Times New Roman"/>
              <a:cs typeface="Times New Roman"/>
              <a:sym typeface="Times New Roman"/>
            </a:endParaRPr>
          </a:p>
          <a:p>
            <a:pPr indent="-311150" lvl="0" marL="457200" rtl="0" algn="l">
              <a:lnSpc>
                <a:spcPct val="200000"/>
              </a:lnSpc>
              <a:spcBef>
                <a:spcPts val="0"/>
              </a:spcBef>
              <a:spcAft>
                <a:spcPts val="0"/>
              </a:spcAft>
              <a:buClr>
                <a:srgbClr val="7F6000"/>
              </a:buClr>
              <a:buSzPts val="1300"/>
              <a:buFont typeface="Times New Roman"/>
              <a:buChar char="●"/>
            </a:pPr>
            <a:r>
              <a:rPr b="1" lang="en" sz="1300">
                <a:solidFill>
                  <a:srgbClr val="7F6000"/>
                </a:solidFill>
                <a:latin typeface="Times New Roman"/>
                <a:ea typeface="Times New Roman"/>
                <a:cs typeface="Times New Roman"/>
                <a:sym typeface="Times New Roman"/>
              </a:rPr>
              <a:t>Fluctuation in real estate prices make the process much more. difficult in predicting the house price.</a:t>
            </a:r>
            <a:endParaRPr b="1" sz="1300">
              <a:solidFill>
                <a:srgbClr val="7F6000"/>
              </a:solidFill>
              <a:latin typeface="Times New Roman"/>
              <a:ea typeface="Times New Roman"/>
              <a:cs typeface="Times New Roman"/>
              <a:sym typeface="Times New Roman"/>
            </a:endParaRPr>
          </a:p>
          <a:p>
            <a:pPr indent="-311150" lvl="0" marL="457200" rtl="0" algn="l">
              <a:lnSpc>
                <a:spcPct val="200000"/>
              </a:lnSpc>
              <a:spcBef>
                <a:spcPts val="0"/>
              </a:spcBef>
              <a:spcAft>
                <a:spcPts val="0"/>
              </a:spcAft>
              <a:buClr>
                <a:srgbClr val="7F6000"/>
              </a:buClr>
              <a:buSzPts val="1300"/>
              <a:buFont typeface="Times New Roman"/>
              <a:buChar char="●"/>
            </a:pPr>
            <a:r>
              <a:rPr b="1" lang="en" sz="1300">
                <a:solidFill>
                  <a:srgbClr val="7F6000"/>
                </a:solidFill>
                <a:latin typeface="Times New Roman"/>
                <a:ea typeface="Times New Roman"/>
                <a:cs typeface="Times New Roman"/>
                <a:sym typeface="Times New Roman"/>
              </a:rPr>
              <a:t>The aim is to help the home buyer by predicting the house price</a:t>
            </a:r>
            <a:endParaRPr b="1" sz="1300">
              <a:solidFill>
                <a:srgbClr val="7F6000"/>
              </a:solidFill>
              <a:latin typeface="Times New Roman"/>
              <a:ea typeface="Times New Roman"/>
              <a:cs typeface="Times New Roman"/>
              <a:sym typeface="Times New Roman"/>
            </a:endParaRPr>
          </a:p>
          <a:p>
            <a:pPr indent="-311150" lvl="0" marL="457200" rtl="0" algn="l">
              <a:lnSpc>
                <a:spcPct val="200000"/>
              </a:lnSpc>
              <a:spcBef>
                <a:spcPts val="0"/>
              </a:spcBef>
              <a:spcAft>
                <a:spcPts val="0"/>
              </a:spcAft>
              <a:buClr>
                <a:srgbClr val="7F6000"/>
              </a:buClr>
              <a:buSzPts val="1300"/>
              <a:buFont typeface="Times New Roman"/>
              <a:buChar char="●"/>
            </a:pPr>
            <a:r>
              <a:rPr b="1" lang="en" sz="1300">
                <a:solidFill>
                  <a:srgbClr val="7F6000"/>
                </a:solidFill>
                <a:latin typeface="Times New Roman"/>
                <a:ea typeface="Times New Roman"/>
                <a:cs typeface="Times New Roman"/>
                <a:sym typeface="Times New Roman"/>
              </a:rPr>
              <a:t>Performed using- ANN, Random Forest, KNN and XGBoost.</a:t>
            </a:r>
            <a:endParaRPr b="1" sz="1300">
              <a:solidFill>
                <a:srgbClr val="7F6000"/>
              </a:solidFill>
              <a:latin typeface="Times New Roman"/>
              <a:ea typeface="Times New Roman"/>
              <a:cs typeface="Times New Roman"/>
              <a:sym typeface="Times New Roman"/>
            </a:endParaRPr>
          </a:p>
          <a:p>
            <a:pPr indent="-311150" lvl="0" marL="457200" rtl="0" algn="l">
              <a:lnSpc>
                <a:spcPct val="200000"/>
              </a:lnSpc>
              <a:spcBef>
                <a:spcPts val="0"/>
              </a:spcBef>
              <a:spcAft>
                <a:spcPts val="0"/>
              </a:spcAft>
              <a:buClr>
                <a:srgbClr val="7F6000"/>
              </a:buClr>
              <a:buSzPts val="1300"/>
              <a:buFont typeface="Times New Roman"/>
              <a:buChar char="●"/>
            </a:pPr>
            <a:r>
              <a:rPr b="1" lang="en" sz="1300">
                <a:solidFill>
                  <a:srgbClr val="7F6000"/>
                </a:solidFill>
                <a:latin typeface="Times New Roman"/>
                <a:ea typeface="Times New Roman"/>
                <a:cs typeface="Times New Roman"/>
                <a:sym typeface="Times New Roman"/>
              </a:rPr>
              <a:t>CRISP-DM methodology</a:t>
            </a:r>
            <a:endParaRPr b="1" sz="1300">
              <a:solidFill>
                <a:srgbClr val="7F6000"/>
              </a:solidFill>
              <a:latin typeface="Times New Roman"/>
              <a:ea typeface="Times New Roman"/>
              <a:cs typeface="Times New Roman"/>
              <a:sym typeface="Times New Roman"/>
            </a:endParaRPr>
          </a:p>
        </p:txBody>
      </p:sp>
      <p:sp>
        <p:nvSpPr>
          <p:cNvPr id="136" name="Google Shape;136;p13"/>
          <p:cNvSpPr/>
          <p:nvPr/>
        </p:nvSpPr>
        <p:spPr>
          <a:xfrm>
            <a:off x="7016216" y="4520397"/>
            <a:ext cx="76584" cy="6921"/>
          </a:xfrm>
          <a:custGeom>
            <a:rect b="b" l="l" r="r" t="t"/>
            <a:pathLst>
              <a:path extrusionOk="0" h="821" w="9202">
                <a:moveTo>
                  <a:pt x="3413" y="0"/>
                </a:moveTo>
                <a:cubicBezTo>
                  <a:pt x="2856" y="0"/>
                  <a:pt x="2304" y="42"/>
                  <a:pt x="1773" y="149"/>
                </a:cubicBezTo>
                <a:cubicBezTo>
                  <a:pt x="1148" y="269"/>
                  <a:pt x="549" y="497"/>
                  <a:pt x="1" y="821"/>
                </a:cubicBezTo>
                <a:lnTo>
                  <a:pt x="9201" y="821"/>
                </a:lnTo>
                <a:cubicBezTo>
                  <a:pt x="7372" y="466"/>
                  <a:pt x="5934" y="203"/>
                  <a:pt x="5170" y="114"/>
                </a:cubicBezTo>
                <a:cubicBezTo>
                  <a:pt x="4592" y="47"/>
                  <a:pt x="4000" y="0"/>
                  <a:pt x="341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8302312" y="4520397"/>
            <a:ext cx="76575" cy="6921"/>
          </a:xfrm>
          <a:custGeom>
            <a:rect b="b" l="l" r="r" t="t"/>
            <a:pathLst>
              <a:path extrusionOk="0" h="821" w="9201">
                <a:moveTo>
                  <a:pt x="5789" y="0"/>
                </a:moveTo>
                <a:cubicBezTo>
                  <a:pt x="5202" y="0"/>
                  <a:pt x="4610" y="47"/>
                  <a:pt x="4032" y="114"/>
                </a:cubicBezTo>
                <a:cubicBezTo>
                  <a:pt x="3268" y="203"/>
                  <a:pt x="1830" y="466"/>
                  <a:pt x="1" y="821"/>
                </a:cubicBezTo>
                <a:lnTo>
                  <a:pt x="9201" y="821"/>
                </a:lnTo>
                <a:cubicBezTo>
                  <a:pt x="8651" y="497"/>
                  <a:pt x="8052" y="269"/>
                  <a:pt x="7427" y="149"/>
                </a:cubicBezTo>
                <a:cubicBezTo>
                  <a:pt x="6897" y="42"/>
                  <a:pt x="6345" y="0"/>
                  <a:pt x="5789"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6857024" y="3278223"/>
            <a:ext cx="1680737" cy="1249065"/>
          </a:xfrm>
          <a:custGeom>
            <a:rect b="b" l="l" r="r" t="t"/>
            <a:pathLst>
              <a:path extrusionOk="0" h="148169" w="201951">
                <a:moveTo>
                  <a:pt x="101348" y="0"/>
                </a:moveTo>
                <a:cubicBezTo>
                  <a:pt x="87194" y="0"/>
                  <a:pt x="72915" y="1234"/>
                  <a:pt x="65038" y="3702"/>
                </a:cubicBezTo>
                <a:cubicBezTo>
                  <a:pt x="56572" y="6353"/>
                  <a:pt x="49876" y="11157"/>
                  <a:pt x="46409" y="16806"/>
                </a:cubicBezTo>
                <a:cubicBezTo>
                  <a:pt x="40222" y="26889"/>
                  <a:pt x="44011" y="38766"/>
                  <a:pt x="51263" y="48198"/>
                </a:cubicBezTo>
                <a:cubicBezTo>
                  <a:pt x="53307" y="50854"/>
                  <a:pt x="55729" y="53407"/>
                  <a:pt x="57212" y="56215"/>
                </a:cubicBezTo>
                <a:cubicBezTo>
                  <a:pt x="57446" y="56657"/>
                  <a:pt x="57627" y="57201"/>
                  <a:pt x="57139" y="57546"/>
                </a:cubicBezTo>
                <a:cubicBezTo>
                  <a:pt x="56887" y="57725"/>
                  <a:pt x="56545" y="57791"/>
                  <a:pt x="56176" y="57791"/>
                </a:cubicBezTo>
                <a:cubicBezTo>
                  <a:pt x="55714" y="57791"/>
                  <a:pt x="55208" y="57688"/>
                  <a:pt x="54776" y="57572"/>
                </a:cubicBezTo>
                <a:cubicBezTo>
                  <a:pt x="46975" y="55488"/>
                  <a:pt x="36352" y="50762"/>
                  <a:pt x="27028" y="50762"/>
                </a:cubicBezTo>
                <a:cubicBezTo>
                  <a:pt x="22735" y="50762"/>
                  <a:pt x="18716" y="51764"/>
                  <a:pt x="15376" y="54488"/>
                </a:cubicBezTo>
                <a:cubicBezTo>
                  <a:pt x="11336" y="57783"/>
                  <a:pt x="10339" y="62266"/>
                  <a:pt x="10936" y="66452"/>
                </a:cubicBezTo>
                <a:cubicBezTo>
                  <a:pt x="13172" y="82127"/>
                  <a:pt x="36908" y="91702"/>
                  <a:pt x="39872" y="106952"/>
                </a:cubicBezTo>
                <a:cubicBezTo>
                  <a:pt x="40048" y="107855"/>
                  <a:pt x="40103" y="108865"/>
                  <a:pt x="39216" y="109571"/>
                </a:cubicBezTo>
                <a:cubicBezTo>
                  <a:pt x="38491" y="110149"/>
                  <a:pt x="37389" y="110346"/>
                  <a:pt x="36214" y="110346"/>
                </a:cubicBezTo>
                <a:cubicBezTo>
                  <a:pt x="35321" y="110346"/>
                  <a:pt x="34386" y="110232"/>
                  <a:pt x="33542" y="110085"/>
                </a:cubicBezTo>
                <a:cubicBezTo>
                  <a:pt x="27316" y="108997"/>
                  <a:pt x="21372" y="107027"/>
                  <a:pt x="14932" y="106811"/>
                </a:cubicBezTo>
                <a:cubicBezTo>
                  <a:pt x="14663" y="106802"/>
                  <a:pt x="14392" y="106797"/>
                  <a:pt x="14120" y="106797"/>
                </a:cubicBezTo>
                <a:cubicBezTo>
                  <a:pt x="7885" y="106797"/>
                  <a:pt x="1059" y="109152"/>
                  <a:pt x="355" y="113118"/>
                </a:cubicBezTo>
                <a:cubicBezTo>
                  <a:pt x="0" y="115122"/>
                  <a:pt x="1271" y="117092"/>
                  <a:pt x="2742" y="118869"/>
                </a:cubicBezTo>
                <a:cubicBezTo>
                  <a:pt x="12781" y="131013"/>
                  <a:pt x="32243" y="138375"/>
                  <a:pt x="47288" y="148169"/>
                </a:cubicBezTo>
                <a:lnTo>
                  <a:pt x="154663" y="148169"/>
                </a:lnTo>
                <a:cubicBezTo>
                  <a:pt x="169708" y="138375"/>
                  <a:pt x="189170" y="131013"/>
                  <a:pt x="199209" y="118869"/>
                </a:cubicBezTo>
                <a:cubicBezTo>
                  <a:pt x="200678" y="117092"/>
                  <a:pt x="201951" y="115122"/>
                  <a:pt x="201594" y="113118"/>
                </a:cubicBezTo>
                <a:cubicBezTo>
                  <a:pt x="200890" y="109152"/>
                  <a:pt x="194064" y="106797"/>
                  <a:pt x="187829" y="106797"/>
                </a:cubicBezTo>
                <a:cubicBezTo>
                  <a:pt x="187557" y="106797"/>
                  <a:pt x="187286" y="106802"/>
                  <a:pt x="187017" y="106811"/>
                </a:cubicBezTo>
                <a:cubicBezTo>
                  <a:pt x="180577" y="107027"/>
                  <a:pt x="174633" y="108999"/>
                  <a:pt x="168409" y="110085"/>
                </a:cubicBezTo>
                <a:cubicBezTo>
                  <a:pt x="167565" y="110232"/>
                  <a:pt x="166629" y="110346"/>
                  <a:pt x="165736" y="110346"/>
                </a:cubicBezTo>
                <a:cubicBezTo>
                  <a:pt x="164561" y="110346"/>
                  <a:pt x="163459" y="110149"/>
                  <a:pt x="162734" y="109571"/>
                </a:cubicBezTo>
                <a:cubicBezTo>
                  <a:pt x="161846" y="108865"/>
                  <a:pt x="161903" y="107855"/>
                  <a:pt x="162077" y="106952"/>
                </a:cubicBezTo>
                <a:cubicBezTo>
                  <a:pt x="165041" y="91702"/>
                  <a:pt x="188777" y="82129"/>
                  <a:pt x="191013" y="66452"/>
                </a:cubicBezTo>
                <a:cubicBezTo>
                  <a:pt x="191612" y="62266"/>
                  <a:pt x="190613" y="57783"/>
                  <a:pt x="186573" y="54488"/>
                </a:cubicBezTo>
                <a:cubicBezTo>
                  <a:pt x="183233" y="51764"/>
                  <a:pt x="179215" y="50762"/>
                  <a:pt x="174922" y="50762"/>
                </a:cubicBezTo>
                <a:cubicBezTo>
                  <a:pt x="165598" y="50762"/>
                  <a:pt x="154974" y="55488"/>
                  <a:pt x="147174" y="57572"/>
                </a:cubicBezTo>
                <a:cubicBezTo>
                  <a:pt x="146741" y="57688"/>
                  <a:pt x="146235" y="57791"/>
                  <a:pt x="145774" y="57791"/>
                </a:cubicBezTo>
                <a:cubicBezTo>
                  <a:pt x="145404" y="57791"/>
                  <a:pt x="145062" y="57725"/>
                  <a:pt x="144810" y="57546"/>
                </a:cubicBezTo>
                <a:cubicBezTo>
                  <a:pt x="144324" y="57201"/>
                  <a:pt x="144504" y="56657"/>
                  <a:pt x="144737" y="56215"/>
                </a:cubicBezTo>
                <a:cubicBezTo>
                  <a:pt x="146220" y="53407"/>
                  <a:pt x="148643" y="50854"/>
                  <a:pt x="150686" y="48198"/>
                </a:cubicBezTo>
                <a:cubicBezTo>
                  <a:pt x="157940" y="38766"/>
                  <a:pt x="161729" y="26889"/>
                  <a:pt x="155544" y="16806"/>
                </a:cubicBezTo>
                <a:cubicBezTo>
                  <a:pt x="152075" y="11157"/>
                  <a:pt x="145269" y="6496"/>
                  <a:pt x="136915" y="3702"/>
                </a:cubicBezTo>
                <a:cubicBezTo>
                  <a:pt x="129534" y="1234"/>
                  <a:pt x="115503" y="0"/>
                  <a:pt x="101348" y="0"/>
                </a:cubicBezTo>
                <a:close/>
              </a:path>
            </a:pathLst>
          </a:custGeom>
          <a:solidFill>
            <a:srgbClr val="74C1B9">
              <a:alpha val="24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6528925" y="4368653"/>
            <a:ext cx="2377622" cy="611419"/>
          </a:xfrm>
          <a:custGeom>
            <a:rect b="b" l="l" r="r" t="t"/>
            <a:pathLst>
              <a:path extrusionOk="0" h="72529" w="285686">
                <a:moveTo>
                  <a:pt x="142843" y="1"/>
                </a:moveTo>
                <a:cubicBezTo>
                  <a:pt x="104959" y="1"/>
                  <a:pt x="68626" y="3821"/>
                  <a:pt x="41838" y="10623"/>
                </a:cubicBezTo>
                <a:cubicBezTo>
                  <a:pt x="15050" y="17423"/>
                  <a:pt x="0" y="26648"/>
                  <a:pt x="0" y="36264"/>
                </a:cubicBezTo>
                <a:cubicBezTo>
                  <a:pt x="0" y="45882"/>
                  <a:pt x="15050" y="55107"/>
                  <a:pt x="41838" y="61907"/>
                </a:cubicBezTo>
                <a:cubicBezTo>
                  <a:pt x="68626" y="68707"/>
                  <a:pt x="104959" y="72529"/>
                  <a:pt x="142843" y="72529"/>
                </a:cubicBezTo>
                <a:cubicBezTo>
                  <a:pt x="180727" y="72529"/>
                  <a:pt x="217059" y="68707"/>
                  <a:pt x="243847" y="61907"/>
                </a:cubicBezTo>
                <a:cubicBezTo>
                  <a:pt x="270636" y="55107"/>
                  <a:pt x="285686" y="45882"/>
                  <a:pt x="285686" y="36264"/>
                </a:cubicBezTo>
                <a:cubicBezTo>
                  <a:pt x="285686" y="26648"/>
                  <a:pt x="270636" y="17423"/>
                  <a:pt x="243847" y="10623"/>
                </a:cubicBezTo>
                <a:cubicBezTo>
                  <a:pt x="217059" y="3821"/>
                  <a:pt x="180727" y="1"/>
                  <a:pt x="142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7173069" y="3990272"/>
            <a:ext cx="1079886" cy="578601"/>
          </a:xfrm>
          <a:custGeom>
            <a:rect b="b" l="l" r="r" t="t"/>
            <a:pathLst>
              <a:path extrusionOk="0" h="68636" w="129755">
                <a:moveTo>
                  <a:pt x="106603" y="9519"/>
                </a:moveTo>
                <a:lnTo>
                  <a:pt x="106603" y="10708"/>
                </a:lnTo>
                <a:lnTo>
                  <a:pt x="22862" y="10708"/>
                </a:lnTo>
                <a:lnTo>
                  <a:pt x="22862" y="9519"/>
                </a:lnTo>
                <a:close/>
                <a:moveTo>
                  <a:pt x="106603" y="18358"/>
                </a:moveTo>
                <a:lnTo>
                  <a:pt x="106603" y="19548"/>
                </a:lnTo>
                <a:lnTo>
                  <a:pt x="22862" y="19548"/>
                </a:lnTo>
                <a:lnTo>
                  <a:pt x="22862" y="18358"/>
                </a:lnTo>
                <a:close/>
                <a:moveTo>
                  <a:pt x="106603" y="27196"/>
                </a:moveTo>
                <a:lnTo>
                  <a:pt x="106603" y="37357"/>
                </a:lnTo>
                <a:lnTo>
                  <a:pt x="22862" y="37357"/>
                </a:lnTo>
                <a:lnTo>
                  <a:pt x="22862" y="27196"/>
                </a:lnTo>
                <a:close/>
                <a:moveTo>
                  <a:pt x="15188" y="1"/>
                </a:moveTo>
                <a:lnTo>
                  <a:pt x="15188" y="1870"/>
                </a:lnTo>
                <a:lnTo>
                  <a:pt x="7859" y="1870"/>
                </a:lnTo>
                <a:lnTo>
                  <a:pt x="7859" y="9519"/>
                </a:lnTo>
                <a:lnTo>
                  <a:pt x="15186" y="9519"/>
                </a:lnTo>
                <a:lnTo>
                  <a:pt x="15186" y="10708"/>
                </a:lnTo>
                <a:lnTo>
                  <a:pt x="7859" y="10708"/>
                </a:lnTo>
                <a:lnTo>
                  <a:pt x="7859" y="18358"/>
                </a:lnTo>
                <a:lnTo>
                  <a:pt x="15186" y="18358"/>
                </a:lnTo>
                <a:lnTo>
                  <a:pt x="15186" y="19546"/>
                </a:lnTo>
                <a:lnTo>
                  <a:pt x="7859" y="19546"/>
                </a:lnTo>
                <a:lnTo>
                  <a:pt x="7859" y="27196"/>
                </a:lnTo>
                <a:lnTo>
                  <a:pt x="15186" y="27196"/>
                </a:lnTo>
                <a:lnTo>
                  <a:pt x="15186" y="37357"/>
                </a:lnTo>
                <a:lnTo>
                  <a:pt x="1" y="37357"/>
                </a:lnTo>
                <a:lnTo>
                  <a:pt x="1" y="41853"/>
                </a:lnTo>
                <a:lnTo>
                  <a:pt x="4841" y="41853"/>
                </a:lnTo>
                <a:lnTo>
                  <a:pt x="4841" y="68635"/>
                </a:lnTo>
                <a:lnTo>
                  <a:pt x="10875" y="68635"/>
                </a:lnTo>
                <a:lnTo>
                  <a:pt x="10875" y="41853"/>
                </a:lnTo>
                <a:lnTo>
                  <a:pt x="15186" y="41853"/>
                </a:lnTo>
                <a:lnTo>
                  <a:pt x="15186" y="68635"/>
                </a:lnTo>
                <a:lnTo>
                  <a:pt x="22860" y="68635"/>
                </a:lnTo>
                <a:lnTo>
                  <a:pt x="22860" y="41853"/>
                </a:lnTo>
                <a:lnTo>
                  <a:pt x="106603" y="41853"/>
                </a:lnTo>
                <a:lnTo>
                  <a:pt x="106603" y="68635"/>
                </a:lnTo>
                <a:lnTo>
                  <a:pt x="114277" y="68635"/>
                </a:lnTo>
                <a:lnTo>
                  <a:pt x="114277" y="41853"/>
                </a:lnTo>
                <a:lnTo>
                  <a:pt x="118588" y="41853"/>
                </a:lnTo>
                <a:lnTo>
                  <a:pt x="118588" y="68635"/>
                </a:lnTo>
                <a:lnTo>
                  <a:pt x="124622" y="68635"/>
                </a:lnTo>
                <a:lnTo>
                  <a:pt x="124622" y="41853"/>
                </a:lnTo>
                <a:lnTo>
                  <a:pt x="129755" y="41853"/>
                </a:lnTo>
                <a:lnTo>
                  <a:pt x="129755" y="37357"/>
                </a:lnTo>
                <a:lnTo>
                  <a:pt x="114277" y="37357"/>
                </a:lnTo>
                <a:lnTo>
                  <a:pt x="114277" y="27196"/>
                </a:lnTo>
                <a:lnTo>
                  <a:pt x="121606" y="27196"/>
                </a:lnTo>
                <a:lnTo>
                  <a:pt x="121606" y="19546"/>
                </a:lnTo>
                <a:lnTo>
                  <a:pt x="114277" y="19546"/>
                </a:lnTo>
                <a:lnTo>
                  <a:pt x="114277" y="18358"/>
                </a:lnTo>
                <a:lnTo>
                  <a:pt x="121606" y="18358"/>
                </a:lnTo>
                <a:lnTo>
                  <a:pt x="121606" y="10708"/>
                </a:lnTo>
                <a:lnTo>
                  <a:pt x="114277" y="10708"/>
                </a:lnTo>
                <a:lnTo>
                  <a:pt x="114277" y="9519"/>
                </a:lnTo>
                <a:lnTo>
                  <a:pt x="121606" y="9519"/>
                </a:lnTo>
                <a:lnTo>
                  <a:pt x="121606" y="1870"/>
                </a:lnTo>
                <a:lnTo>
                  <a:pt x="114277" y="1870"/>
                </a:lnTo>
                <a:lnTo>
                  <a:pt x="114277" y="1"/>
                </a:lnTo>
                <a:lnTo>
                  <a:pt x="106603" y="1"/>
                </a:lnTo>
                <a:lnTo>
                  <a:pt x="106603" y="1870"/>
                </a:lnTo>
                <a:lnTo>
                  <a:pt x="22862" y="1870"/>
                </a:lnTo>
                <a:lnTo>
                  <a:pt x="2286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7190017" y="4826295"/>
            <a:ext cx="1022461" cy="90235"/>
          </a:xfrm>
          <a:custGeom>
            <a:rect b="b" l="l" r="r" t="t"/>
            <a:pathLst>
              <a:path extrusionOk="0" h="10704" w="122855">
                <a:moveTo>
                  <a:pt x="61428" y="1"/>
                </a:moveTo>
                <a:cubicBezTo>
                  <a:pt x="45137" y="1"/>
                  <a:pt x="29513" y="565"/>
                  <a:pt x="17993" y="1569"/>
                </a:cubicBezTo>
                <a:cubicBezTo>
                  <a:pt x="6474" y="2573"/>
                  <a:pt x="1" y="3934"/>
                  <a:pt x="1" y="5353"/>
                </a:cubicBezTo>
                <a:cubicBezTo>
                  <a:pt x="1" y="6771"/>
                  <a:pt x="6474" y="8132"/>
                  <a:pt x="17993" y="9137"/>
                </a:cubicBezTo>
                <a:cubicBezTo>
                  <a:pt x="29513" y="10141"/>
                  <a:pt x="45137" y="10703"/>
                  <a:pt x="61428" y="10703"/>
                </a:cubicBezTo>
                <a:cubicBezTo>
                  <a:pt x="77720" y="10703"/>
                  <a:pt x="93342" y="10141"/>
                  <a:pt x="104863" y="9137"/>
                </a:cubicBezTo>
                <a:cubicBezTo>
                  <a:pt x="116383" y="8132"/>
                  <a:pt x="122854" y="6771"/>
                  <a:pt x="122854" y="5353"/>
                </a:cubicBezTo>
                <a:cubicBezTo>
                  <a:pt x="122854" y="3934"/>
                  <a:pt x="116383" y="2573"/>
                  <a:pt x="104863" y="1569"/>
                </a:cubicBezTo>
                <a:cubicBezTo>
                  <a:pt x="93342" y="565"/>
                  <a:pt x="77720" y="1"/>
                  <a:pt x="614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7328914" y="3397426"/>
            <a:ext cx="244673" cy="210817"/>
          </a:xfrm>
          <a:custGeom>
            <a:rect b="b" l="l" r="r" t="t"/>
            <a:pathLst>
              <a:path extrusionOk="0" h="25008" w="29399">
                <a:moveTo>
                  <a:pt x="23331" y="1"/>
                </a:moveTo>
                <a:cubicBezTo>
                  <a:pt x="22435" y="1"/>
                  <a:pt x="21133" y="268"/>
                  <a:pt x="19408" y="1274"/>
                </a:cubicBezTo>
                <a:cubicBezTo>
                  <a:pt x="16199" y="3145"/>
                  <a:pt x="15119" y="7013"/>
                  <a:pt x="12865" y="7013"/>
                </a:cubicBezTo>
                <a:cubicBezTo>
                  <a:pt x="12538" y="7013"/>
                  <a:pt x="12186" y="6932"/>
                  <a:pt x="11800" y="6751"/>
                </a:cubicBezTo>
                <a:cubicBezTo>
                  <a:pt x="10718" y="6246"/>
                  <a:pt x="9109" y="5893"/>
                  <a:pt x="7450" y="5893"/>
                </a:cubicBezTo>
                <a:cubicBezTo>
                  <a:pt x="4431" y="5893"/>
                  <a:pt x="1250" y="7063"/>
                  <a:pt x="798" y="10615"/>
                </a:cubicBezTo>
                <a:cubicBezTo>
                  <a:pt x="1" y="16882"/>
                  <a:pt x="5587" y="25008"/>
                  <a:pt x="12604" y="25008"/>
                </a:cubicBezTo>
                <a:cubicBezTo>
                  <a:pt x="12904" y="25008"/>
                  <a:pt x="13207" y="24993"/>
                  <a:pt x="13513" y="24962"/>
                </a:cubicBezTo>
                <a:cubicBezTo>
                  <a:pt x="20950" y="24217"/>
                  <a:pt x="29398" y="14206"/>
                  <a:pt x="29398" y="14206"/>
                </a:cubicBezTo>
                <a:lnTo>
                  <a:pt x="26720" y="2207"/>
                </a:lnTo>
                <a:lnTo>
                  <a:pt x="24835" y="341"/>
                </a:lnTo>
                <a:cubicBezTo>
                  <a:pt x="24835" y="341"/>
                  <a:pt x="24342" y="1"/>
                  <a:pt x="233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7334908" y="3480059"/>
            <a:ext cx="192266" cy="128187"/>
          </a:xfrm>
          <a:custGeom>
            <a:rect b="b" l="l" r="r" t="t"/>
            <a:pathLst>
              <a:path extrusionOk="0" h="15206" w="23102">
                <a:moveTo>
                  <a:pt x="18516" y="0"/>
                </a:moveTo>
                <a:cubicBezTo>
                  <a:pt x="18017" y="0"/>
                  <a:pt x="17308" y="179"/>
                  <a:pt x="16477" y="897"/>
                </a:cubicBezTo>
                <a:cubicBezTo>
                  <a:pt x="15278" y="1933"/>
                  <a:pt x="13044" y="2856"/>
                  <a:pt x="10797" y="2856"/>
                </a:cubicBezTo>
                <a:cubicBezTo>
                  <a:pt x="9950" y="2856"/>
                  <a:pt x="9102" y="2725"/>
                  <a:pt x="8306" y="2420"/>
                </a:cubicBezTo>
                <a:cubicBezTo>
                  <a:pt x="7266" y="2021"/>
                  <a:pt x="5877" y="1752"/>
                  <a:pt x="4553" y="1752"/>
                </a:cubicBezTo>
                <a:cubicBezTo>
                  <a:pt x="2173" y="1752"/>
                  <a:pt x="1" y="2620"/>
                  <a:pt x="440" y="5157"/>
                </a:cubicBezTo>
                <a:cubicBezTo>
                  <a:pt x="1391" y="8649"/>
                  <a:pt x="3817" y="12039"/>
                  <a:pt x="6992" y="13851"/>
                </a:cubicBezTo>
                <a:cubicBezTo>
                  <a:pt x="7133" y="13914"/>
                  <a:pt x="7270" y="13987"/>
                  <a:pt x="7401" y="14072"/>
                </a:cubicBezTo>
                <a:cubicBezTo>
                  <a:pt x="8785" y="14788"/>
                  <a:pt x="10299" y="15205"/>
                  <a:pt x="11888" y="15205"/>
                </a:cubicBezTo>
                <a:cubicBezTo>
                  <a:pt x="12187" y="15205"/>
                  <a:pt x="12489" y="15190"/>
                  <a:pt x="12793" y="15160"/>
                </a:cubicBezTo>
                <a:cubicBezTo>
                  <a:pt x="16342" y="14805"/>
                  <a:pt x="20120" y="12339"/>
                  <a:pt x="23102" y="9858"/>
                </a:cubicBezTo>
                <a:lnTo>
                  <a:pt x="23102" y="3138"/>
                </a:lnTo>
                <a:lnTo>
                  <a:pt x="19297" y="174"/>
                </a:lnTo>
                <a:cubicBezTo>
                  <a:pt x="19297" y="174"/>
                  <a:pt x="19009" y="0"/>
                  <a:pt x="1851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7483619" y="3518046"/>
            <a:ext cx="77333" cy="67061"/>
          </a:xfrm>
          <a:custGeom>
            <a:rect b="b" l="l" r="r" t="t"/>
            <a:pathLst>
              <a:path extrusionOk="0" h="7955" w="9292">
                <a:moveTo>
                  <a:pt x="3136" y="0"/>
                </a:moveTo>
                <a:cubicBezTo>
                  <a:pt x="3136" y="1"/>
                  <a:pt x="3191" y="7060"/>
                  <a:pt x="1476" y="7060"/>
                </a:cubicBezTo>
                <a:cubicBezTo>
                  <a:pt x="1473" y="7060"/>
                  <a:pt x="1469" y="7060"/>
                  <a:pt x="1465" y="7060"/>
                </a:cubicBezTo>
                <a:cubicBezTo>
                  <a:pt x="1436" y="7059"/>
                  <a:pt x="1410" y="7059"/>
                  <a:pt x="1387" y="7059"/>
                </a:cubicBezTo>
                <a:cubicBezTo>
                  <a:pt x="0" y="7059"/>
                  <a:pt x="7673" y="7955"/>
                  <a:pt x="7673" y="7955"/>
                </a:cubicBezTo>
                <a:cubicBezTo>
                  <a:pt x="7673" y="7955"/>
                  <a:pt x="7995" y="2568"/>
                  <a:pt x="8645" y="1612"/>
                </a:cubicBezTo>
                <a:cubicBezTo>
                  <a:pt x="9292" y="657"/>
                  <a:pt x="3136" y="0"/>
                  <a:pt x="313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7504996" y="3518121"/>
            <a:ext cx="55603" cy="45707"/>
          </a:xfrm>
          <a:custGeom>
            <a:rect b="b" l="l" r="r" t="t"/>
            <a:pathLst>
              <a:path extrusionOk="0" h="5422" w="6681">
                <a:moveTo>
                  <a:pt x="653" y="0"/>
                </a:moveTo>
                <a:lnTo>
                  <a:pt x="566" y="385"/>
                </a:lnTo>
                <a:cubicBezTo>
                  <a:pt x="557" y="1125"/>
                  <a:pt x="521" y="3401"/>
                  <a:pt x="0" y="5422"/>
                </a:cubicBezTo>
                <a:cubicBezTo>
                  <a:pt x="389" y="5410"/>
                  <a:pt x="2001" y="4603"/>
                  <a:pt x="4100" y="4603"/>
                </a:cubicBezTo>
                <a:cubicBezTo>
                  <a:pt x="4505" y="4603"/>
                  <a:pt x="4927" y="4633"/>
                  <a:pt x="5363" y="4705"/>
                </a:cubicBezTo>
                <a:cubicBezTo>
                  <a:pt x="5525" y="3281"/>
                  <a:pt x="5763" y="2064"/>
                  <a:pt x="6077" y="1603"/>
                </a:cubicBezTo>
                <a:cubicBezTo>
                  <a:pt x="6681" y="714"/>
                  <a:pt x="1391" y="84"/>
                  <a:pt x="653"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7659585" y="3428070"/>
            <a:ext cx="69468" cy="83921"/>
          </a:xfrm>
          <a:custGeom>
            <a:rect b="b" l="l" r="r" t="t"/>
            <a:pathLst>
              <a:path extrusionOk="0" h="9955" w="8347">
                <a:moveTo>
                  <a:pt x="6255" y="1"/>
                </a:moveTo>
                <a:cubicBezTo>
                  <a:pt x="5412" y="1"/>
                  <a:pt x="4717" y="1185"/>
                  <a:pt x="4059" y="2730"/>
                </a:cubicBezTo>
                <a:cubicBezTo>
                  <a:pt x="3655" y="3677"/>
                  <a:pt x="3323" y="4074"/>
                  <a:pt x="3030" y="4074"/>
                </a:cubicBezTo>
                <a:cubicBezTo>
                  <a:pt x="2696" y="4074"/>
                  <a:pt x="2414" y="3555"/>
                  <a:pt x="2136" y="2747"/>
                </a:cubicBezTo>
                <a:cubicBezTo>
                  <a:pt x="2016" y="2397"/>
                  <a:pt x="1874" y="2255"/>
                  <a:pt x="1729" y="2255"/>
                </a:cubicBezTo>
                <a:cubicBezTo>
                  <a:pt x="1247" y="2255"/>
                  <a:pt x="738" y="3833"/>
                  <a:pt x="923" y="4608"/>
                </a:cubicBezTo>
                <a:cubicBezTo>
                  <a:pt x="1163" y="5617"/>
                  <a:pt x="953" y="6745"/>
                  <a:pt x="953" y="6745"/>
                </a:cubicBezTo>
                <a:lnTo>
                  <a:pt x="1" y="9088"/>
                </a:lnTo>
                <a:lnTo>
                  <a:pt x="1421" y="9955"/>
                </a:lnTo>
                <a:cubicBezTo>
                  <a:pt x="1421" y="9955"/>
                  <a:pt x="4940" y="6841"/>
                  <a:pt x="6310" y="5781"/>
                </a:cubicBezTo>
                <a:cubicBezTo>
                  <a:pt x="7678" y="4719"/>
                  <a:pt x="8346" y="1466"/>
                  <a:pt x="7100" y="378"/>
                </a:cubicBezTo>
                <a:cubicBezTo>
                  <a:pt x="6801" y="118"/>
                  <a:pt x="6521" y="1"/>
                  <a:pt x="62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7570466" y="3565010"/>
            <a:ext cx="84274" cy="65687"/>
          </a:xfrm>
          <a:custGeom>
            <a:rect b="b" l="l" r="r" t="t"/>
            <a:pathLst>
              <a:path extrusionOk="0" h="7792" w="10126">
                <a:moveTo>
                  <a:pt x="10125" y="1"/>
                </a:moveTo>
                <a:lnTo>
                  <a:pt x="10125" y="1"/>
                </a:lnTo>
                <a:cubicBezTo>
                  <a:pt x="10125" y="1"/>
                  <a:pt x="4294" y="5932"/>
                  <a:pt x="911" y="5932"/>
                </a:cubicBezTo>
                <a:cubicBezTo>
                  <a:pt x="1" y="5932"/>
                  <a:pt x="580" y="6688"/>
                  <a:pt x="580" y="7791"/>
                </a:cubicBezTo>
                <a:cubicBezTo>
                  <a:pt x="1642" y="7567"/>
                  <a:pt x="3226" y="7088"/>
                  <a:pt x="4676" y="6093"/>
                </a:cubicBezTo>
                <a:cubicBezTo>
                  <a:pt x="6808" y="4627"/>
                  <a:pt x="8656" y="2303"/>
                  <a:pt x="10125"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7482121" y="3410232"/>
            <a:ext cx="115075" cy="143824"/>
          </a:xfrm>
          <a:custGeom>
            <a:rect b="b" l="l" r="r" t="t"/>
            <a:pathLst>
              <a:path extrusionOk="0" h="17061" w="13827">
                <a:moveTo>
                  <a:pt x="7007" y="1"/>
                </a:moveTo>
                <a:cubicBezTo>
                  <a:pt x="3399" y="1"/>
                  <a:pt x="338" y="3604"/>
                  <a:pt x="112" y="8198"/>
                </a:cubicBezTo>
                <a:cubicBezTo>
                  <a:pt x="0" y="10459"/>
                  <a:pt x="604" y="12662"/>
                  <a:pt x="1789" y="14323"/>
                </a:cubicBezTo>
                <a:cubicBezTo>
                  <a:pt x="2975" y="15983"/>
                  <a:pt x="4646" y="16967"/>
                  <a:pt x="6433" y="17054"/>
                </a:cubicBezTo>
                <a:cubicBezTo>
                  <a:pt x="6521" y="17058"/>
                  <a:pt x="6610" y="17060"/>
                  <a:pt x="6698" y="17060"/>
                </a:cubicBezTo>
                <a:cubicBezTo>
                  <a:pt x="8393" y="17060"/>
                  <a:pt x="10047" y="16252"/>
                  <a:pt x="11324" y="14793"/>
                </a:cubicBezTo>
                <a:cubicBezTo>
                  <a:pt x="12666" y="13256"/>
                  <a:pt x="13484" y="11124"/>
                  <a:pt x="13595" y="8863"/>
                </a:cubicBezTo>
                <a:cubicBezTo>
                  <a:pt x="13827" y="4155"/>
                  <a:pt x="10997" y="192"/>
                  <a:pt x="7274" y="7"/>
                </a:cubicBezTo>
                <a:cubicBezTo>
                  <a:pt x="7185" y="3"/>
                  <a:pt x="7096" y="1"/>
                  <a:pt x="7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7481655" y="3477134"/>
            <a:ext cx="113777" cy="76932"/>
          </a:xfrm>
          <a:custGeom>
            <a:rect b="b" l="l" r="r" t="t"/>
            <a:pathLst>
              <a:path extrusionOk="0" h="9126" w="13671">
                <a:moveTo>
                  <a:pt x="13660" y="1"/>
                </a:moveTo>
                <a:lnTo>
                  <a:pt x="13660" y="1"/>
                </a:lnTo>
                <a:cubicBezTo>
                  <a:pt x="13658" y="50"/>
                  <a:pt x="13656" y="100"/>
                  <a:pt x="13655" y="151"/>
                </a:cubicBezTo>
                <a:cubicBezTo>
                  <a:pt x="13427" y="4746"/>
                  <a:pt x="10369" y="8350"/>
                  <a:pt x="6759" y="8350"/>
                </a:cubicBezTo>
                <a:cubicBezTo>
                  <a:pt x="6671" y="8350"/>
                  <a:pt x="6582" y="8348"/>
                  <a:pt x="6493" y="8343"/>
                </a:cubicBezTo>
                <a:cubicBezTo>
                  <a:pt x="3017" y="8171"/>
                  <a:pt x="321" y="4704"/>
                  <a:pt x="166" y="413"/>
                </a:cubicBezTo>
                <a:lnTo>
                  <a:pt x="166" y="413"/>
                </a:lnTo>
                <a:cubicBezTo>
                  <a:pt x="1" y="5055"/>
                  <a:pt x="2810" y="8938"/>
                  <a:pt x="6493" y="9119"/>
                </a:cubicBezTo>
                <a:cubicBezTo>
                  <a:pt x="6582" y="9124"/>
                  <a:pt x="6671" y="9126"/>
                  <a:pt x="6759" y="9126"/>
                </a:cubicBezTo>
                <a:cubicBezTo>
                  <a:pt x="10367" y="9126"/>
                  <a:pt x="13427" y="5522"/>
                  <a:pt x="13655" y="927"/>
                </a:cubicBezTo>
                <a:cubicBezTo>
                  <a:pt x="13669" y="615"/>
                  <a:pt x="13670" y="306"/>
                  <a:pt x="13660" y="1"/>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7347302" y="3385042"/>
            <a:ext cx="58166" cy="90572"/>
          </a:xfrm>
          <a:custGeom>
            <a:rect b="b" l="l" r="r" t="t"/>
            <a:pathLst>
              <a:path extrusionOk="0" h="10744" w="6989">
                <a:moveTo>
                  <a:pt x="2158" y="0"/>
                </a:moveTo>
                <a:cubicBezTo>
                  <a:pt x="1944" y="0"/>
                  <a:pt x="1707" y="70"/>
                  <a:pt x="1442" y="219"/>
                </a:cubicBezTo>
                <a:cubicBezTo>
                  <a:pt x="1" y="1032"/>
                  <a:pt x="4" y="4353"/>
                  <a:pt x="1130" y="5670"/>
                </a:cubicBezTo>
                <a:cubicBezTo>
                  <a:pt x="2258" y="6986"/>
                  <a:pt x="5076" y="10744"/>
                  <a:pt x="5076" y="10744"/>
                </a:cubicBezTo>
                <a:lnTo>
                  <a:pt x="6643" y="10180"/>
                </a:lnTo>
                <a:lnTo>
                  <a:pt x="6183" y="7695"/>
                </a:lnTo>
                <a:cubicBezTo>
                  <a:pt x="6183" y="7695"/>
                  <a:pt x="6204" y="6546"/>
                  <a:pt x="6643" y="5606"/>
                </a:cubicBezTo>
                <a:cubicBezTo>
                  <a:pt x="6989" y="4860"/>
                  <a:pt x="6786" y="3133"/>
                  <a:pt x="6282" y="3133"/>
                </a:cubicBezTo>
                <a:cubicBezTo>
                  <a:pt x="6150" y="3133"/>
                  <a:pt x="5997" y="3252"/>
                  <a:pt x="5828" y="3538"/>
                </a:cubicBezTo>
                <a:cubicBezTo>
                  <a:pt x="5422" y="4225"/>
                  <a:pt x="5063" y="4665"/>
                  <a:pt x="4750" y="4665"/>
                </a:cubicBezTo>
                <a:cubicBezTo>
                  <a:pt x="4436" y="4665"/>
                  <a:pt x="4168" y="4220"/>
                  <a:pt x="3948" y="3134"/>
                </a:cubicBezTo>
                <a:cubicBezTo>
                  <a:pt x="3590" y="1368"/>
                  <a:pt x="3107" y="0"/>
                  <a:pt x="215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7471166" y="3395344"/>
            <a:ext cx="148099" cy="75769"/>
          </a:xfrm>
          <a:custGeom>
            <a:rect b="b" l="l" r="r" t="t"/>
            <a:pathLst>
              <a:path extrusionOk="0" h="8988" w="17795">
                <a:moveTo>
                  <a:pt x="9119" y="0"/>
                </a:moveTo>
                <a:cubicBezTo>
                  <a:pt x="6369" y="0"/>
                  <a:pt x="3643" y="650"/>
                  <a:pt x="2662" y="1427"/>
                </a:cubicBezTo>
                <a:cubicBezTo>
                  <a:pt x="1100" y="2661"/>
                  <a:pt x="249" y="6621"/>
                  <a:pt x="72" y="7989"/>
                </a:cubicBezTo>
                <a:cubicBezTo>
                  <a:pt x="0" y="8546"/>
                  <a:pt x="357" y="8760"/>
                  <a:pt x="893" y="8760"/>
                </a:cubicBezTo>
                <a:cubicBezTo>
                  <a:pt x="1674" y="8760"/>
                  <a:pt x="2836" y="8305"/>
                  <a:pt x="3610" y="7792"/>
                </a:cubicBezTo>
                <a:cubicBezTo>
                  <a:pt x="4418" y="7257"/>
                  <a:pt x="5236" y="7055"/>
                  <a:pt x="6063" y="7055"/>
                </a:cubicBezTo>
                <a:cubicBezTo>
                  <a:pt x="8548" y="7055"/>
                  <a:pt x="11123" y="8878"/>
                  <a:pt x="13804" y="8984"/>
                </a:cubicBezTo>
                <a:cubicBezTo>
                  <a:pt x="13871" y="8987"/>
                  <a:pt x="13936" y="8988"/>
                  <a:pt x="14001" y="8988"/>
                </a:cubicBezTo>
                <a:cubicBezTo>
                  <a:pt x="17394" y="8988"/>
                  <a:pt x="17795" y="5429"/>
                  <a:pt x="15578" y="2259"/>
                </a:cubicBezTo>
                <a:cubicBezTo>
                  <a:pt x="14419" y="599"/>
                  <a:pt x="11758" y="0"/>
                  <a:pt x="9119"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7461544" y="3461428"/>
            <a:ext cx="44542" cy="39048"/>
          </a:xfrm>
          <a:custGeom>
            <a:rect b="b" l="l" r="r" t="t"/>
            <a:pathLst>
              <a:path extrusionOk="0" h="4632" w="5352">
                <a:moveTo>
                  <a:pt x="2911" y="0"/>
                </a:moveTo>
                <a:cubicBezTo>
                  <a:pt x="2764" y="0"/>
                  <a:pt x="2609" y="13"/>
                  <a:pt x="2446" y="42"/>
                </a:cubicBezTo>
                <a:cubicBezTo>
                  <a:pt x="1068" y="284"/>
                  <a:pt x="1" y="3968"/>
                  <a:pt x="3264" y="4583"/>
                </a:cubicBezTo>
                <a:cubicBezTo>
                  <a:pt x="3440" y="4616"/>
                  <a:pt x="3594" y="4631"/>
                  <a:pt x="3728" y="4631"/>
                </a:cubicBezTo>
                <a:cubicBezTo>
                  <a:pt x="5352" y="4631"/>
                  <a:pt x="4082" y="2384"/>
                  <a:pt x="4082" y="2384"/>
                </a:cubicBezTo>
                <a:lnTo>
                  <a:pt x="4643" y="701"/>
                </a:lnTo>
                <a:cubicBezTo>
                  <a:pt x="4643" y="701"/>
                  <a:pt x="4007" y="0"/>
                  <a:pt x="2911"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7393077" y="3513603"/>
            <a:ext cx="73563" cy="174063"/>
          </a:xfrm>
          <a:custGeom>
            <a:rect b="b" l="l" r="r" t="t"/>
            <a:pathLst>
              <a:path extrusionOk="0" h="20648" w="8839">
                <a:moveTo>
                  <a:pt x="0" y="0"/>
                </a:moveTo>
                <a:lnTo>
                  <a:pt x="0" y="0"/>
                </a:lnTo>
                <a:cubicBezTo>
                  <a:pt x="1105" y="2936"/>
                  <a:pt x="2475" y="6240"/>
                  <a:pt x="3643" y="8036"/>
                </a:cubicBezTo>
                <a:cubicBezTo>
                  <a:pt x="4543" y="9421"/>
                  <a:pt x="5366" y="11056"/>
                  <a:pt x="5925" y="12248"/>
                </a:cubicBezTo>
                <a:cubicBezTo>
                  <a:pt x="4734" y="15407"/>
                  <a:pt x="3413" y="18855"/>
                  <a:pt x="2649" y="20648"/>
                </a:cubicBezTo>
                <a:cubicBezTo>
                  <a:pt x="4590" y="16390"/>
                  <a:pt x="8838" y="11037"/>
                  <a:pt x="8838" y="11037"/>
                </a:cubicBezTo>
                <a:cubicBezTo>
                  <a:pt x="6898" y="10372"/>
                  <a:pt x="2649" y="5500"/>
                  <a:pt x="0" y="0"/>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7534106" y="4795264"/>
            <a:ext cx="104897" cy="100123"/>
          </a:xfrm>
          <a:custGeom>
            <a:rect b="b" l="l" r="r" t="t"/>
            <a:pathLst>
              <a:path extrusionOk="0" h="11877" w="12604">
                <a:moveTo>
                  <a:pt x="1608" y="1"/>
                </a:moveTo>
                <a:lnTo>
                  <a:pt x="533" y="4124"/>
                </a:lnTo>
                <a:cubicBezTo>
                  <a:pt x="0" y="6162"/>
                  <a:pt x="978" y="8291"/>
                  <a:pt x="2870" y="9215"/>
                </a:cubicBezTo>
                <a:cubicBezTo>
                  <a:pt x="5376" y="10438"/>
                  <a:pt x="8784" y="11876"/>
                  <a:pt x="10963" y="11876"/>
                </a:cubicBezTo>
                <a:cubicBezTo>
                  <a:pt x="11155" y="11876"/>
                  <a:pt x="11338" y="11865"/>
                  <a:pt x="11510" y="11841"/>
                </a:cubicBezTo>
                <a:cubicBezTo>
                  <a:pt x="12281" y="11737"/>
                  <a:pt x="12603" y="10792"/>
                  <a:pt x="12070" y="10223"/>
                </a:cubicBezTo>
                <a:cubicBezTo>
                  <a:pt x="11207" y="9297"/>
                  <a:pt x="9733" y="7829"/>
                  <a:pt x="8226" y="6836"/>
                </a:cubicBezTo>
                <a:cubicBezTo>
                  <a:pt x="6170" y="5481"/>
                  <a:pt x="4802" y="4166"/>
                  <a:pt x="4802" y="1988"/>
                </a:cubicBezTo>
                <a:lnTo>
                  <a:pt x="4802" y="1692"/>
                </a:lnTo>
                <a:lnTo>
                  <a:pt x="1608"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7534114" y="4795280"/>
            <a:ext cx="102542" cy="100098"/>
          </a:xfrm>
          <a:custGeom>
            <a:rect b="b" l="l" r="r" t="t"/>
            <a:pathLst>
              <a:path extrusionOk="0" h="11874" w="12321">
                <a:moveTo>
                  <a:pt x="1607" y="0"/>
                </a:moveTo>
                <a:lnTo>
                  <a:pt x="532" y="4124"/>
                </a:lnTo>
                <a:cubicBezTo>
                  <a:pt x="1" y="6160"/>
                  <a:pt x="977" y="8289"/>
                  <a:pt x="2869" y="9213"/>
                </a:cubicBezTo>
                <a:cubicBezTo>
                  <a:pt x="5376" y="10437"/>
                  <a:pt x="8786" y="11874"/>
                  <a:pt x="10964" y="11874"/>
                </a:cubicBezTo>
                <a:cubicBezTo>
                  <a:pt x="11156" y="11874"/>
                  <a:pt x="11338" y="11863"/>
                  <a:pt x="11509" y="11839"/>
                </a:cubicBezTo>
                <a:cubicBezTo>
                  <a:pt x="11965" y="11778"/>
                  <a:pt x="12261" y="11423"/>
                  <a:pt x="12320" y="11026"/>
                </a:cubicBezTo>
                <a:cubicBezTo>
                  <a:pt x="11558" y="10814"/>
                  <a:pt x="9883" y="10885"/>
                  <a:pt x="8395" y="10429"/>
                </a:cubicBezTo>
                <a:cubicBezTo>
                  <a:pt x="6355" y="9805"/>
                  <a:pt x="3719" y="8663"/>
                  <a:pt x="2154" y="6362"/>
                </a:cubicBezTo>
                <a:cubicBezTo>
                  <a:pt x="589" y="4063"/>
                  <a:pt x="2899" y="1111"/>
                  <a:pt x="2899" y="1111"/>
                </a:cubicBezTo>
                <a:lnTo>
                  <a:pt x="1607"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7411240" y="4795264"/>
            <a:ext cx="103132" cy="100064"/>
          </a:xfrm>
          <a:custGeom>
            <a:rect b="b" l="l" r="r" t="t"/>
            <a:pathLst>
              <a:path extrusionOk="0" h="11870" w="12392">
                <a:moveTo>
                  <a:pt x="1609" y="1"/>
                </a:moveTo>
                <a:lnTo>
                  <a:pt x="533" y="4124"/>
                </a:lnTo>
                <a:cubicBezTo>
                  <a:pt x="1" y="6162"/>
                  <a:pt x="979" y="8291"/>
                  <a:pt x="2871" y="9215"/>
                </a:cubicBezTo>
                <a:cubicBezTo>
                  <a:pt x="5266" y="10384"/>
                  <a:pt x="8482" y="11747"/>
                  <a:pt x="10665" y="11867"/>
                </a:cubicBezTo>
                <a:cubicBezTo>
                  <a:pt x="10690" y="11869"/>
                  <a:pt x="10715" y="11869"/>
                  <a:pt x="10739" y="11869"/>
                </a:cubicBezTo>
                <a:cubicBezTo>
                  <a:pt x="11824" y="11869"/>
                  <a:pt x="12391" y="10540"/>
                  <a:pt x="11619" y="9746"/>
                </a:cubicBezTo>
                <a:cubicBezTo>
                  <a:pt x="10741" y="8842"/>
                  <a:pt x="9497" y="7669"/>
                  <a:pt x="8225" y="6836"/>
                </a:cubicBezTo>
                <a:cubicBezTo>
                  <a:pt x="6181" y="5494"/>
                  <a:pt x="4803" y="4166"/>
                  <a:pt x="4803" y="1988"/>
                </a:cubicBezTo>
                <a:lnTo>
                  <a:pt x="4803" y="1692"/>
                </a:lnTo>
                <a:lnTo>
                  <a:pt x="1609"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7411240" y="4795280"/>
            <a:ext cx="92063" cy="100056"/>
          </a:xfrm>
          <a:custGeom>
            <a:rect b="b" l="l" r="r" t="t"/>
            <a:pathLst>
              <a:path extrusionOk="0" h="11869" w="11062">
                <a:moveTo>
                  <a:pt x="1609" y="0"/>
                </a:moveTo>
                <a:lnTo>
                  <a:pt x="533" y="4124"/>
                </a:lnTo>
                <a:cubicBezTo>
                  <a:pt x="1" y="6160"/>
                  <a:pt x="979" y="8290"/>
                  <a:pt x="2871" y="9215"/>
                </a:cubicBezTo>
                <a:cubicBezTo>
                  <a:pt x="5266" y="10382"/>
                  <a:pt x="8484" y="11747"/>
                  <a:pt x="10665" y="11867"/>
                </a:cubicBezTo>
                <a:cubicBezTo>
                  <a:pt x="10689" y="11868"/>
                  <a:pt x="10713" y="11869"/>
                  <a:pt x="10736" y="11869"/>
                </a:cubicBezTo>
                <a:cubicBezTo>
                  <a:pt x="10846" y="11869"/>
                  <a:pt x="10954" y="11856"/>
                  <a:pt x="11062" y="11827"/>
                </a:cubicBezTo>
                <a:cubicBezTo>
                  <a:pt x="9370" y="11146"/>
                  <a:pt x="6378" y="9912"/>
                  <a:pt x="3482" y="8111"/>
                </a:cubicBezTo>
                <a:cubicBezTo>
                  <a:pt x="1310" y="6762"/>
                  <a:pt x="2413" y="2571"/>
                  <a:pt x="2698" y="576"/>
                </a:cubicBezTo>
                <a:lnTo>
                  <a:pt x="1609"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7461360" y="3687661"/>
            <a:ext cx="57309" cy="88422"/>
          </a:xfrm>
          <a:custGeom>
            <a:rect b="b" l="l" r="r" t="t"/>
            <a:pathLst>
              <a:path extrusionOk="0" h="10489" w="6886">
                <a:moveTo>
                  <a:pt x="1022" y="1"/>
                </a:moveTo>
                <a:cubicBezTo>
                  <a:pt x="1022" y="1"/>
                  <a:pt x="0" y="6014"/>
                  <a:pt x="919" y="8017"/>
                </a:cubicBezTo>
                <a:cubicBezTo>
                  <a:pt x="1514" y="9315"/>
                  <a:pt x="2347" y="10489"/>
                  <a:pt x="3344" y="10489"/>
                </a:cubicBezTo>
                <a:cubicBezTo>
                  <a:pt x="3886" y="10489"/>
                  <a:pt x="4477" y="10142"/>
                  <a:pt x="5105" y="9279"/>
                </a:cubicBezTo>
                <a:cubicBezTo>
                  <a:pt x="6885" y="6830"/>
                  <a:pt x="1022" y="1"/>
                  <a:pt x="1022" y="1"/>
                </a:cubicBezTo>
                <a:close/>
              </a:path>
            </a:pathLst>
          </a:custGeom>
          <a:solidFill>
            <a:srgbClr val="8B60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7363085" y="4183762"/>
            <a:ext cx="297113" cy="651993"/>
          </a:xfrm>
          <a:custGeom>
            <a:rect b="b" l="l" r="r" t="t"/>
            <a:pathLst>
              <a:path extrusionOk="0" h="77342" w="35700">
                <a:moveTo>
                  <a:pt x="2963" y="1"/>
                </a:moveTo>
                <a:cubicBezTo>
                  <a:pt x="2963" y="1"/>
                  <a:pt x="895" y="5826"/>
                  <a:pt x="1835" y="13343"/>
                </a:cubicBezTo>
                <a:cubicBezTo>
                  <a:pt x="2775" y="20860"/>
                  <a:pt x="4372" y="39277"/>
                  <a:pt x="4372" y="39277"/>
                </a:cubicBezTo>
                <a:cubicBezTo>
                  <a:pt x="4372" y="39277"/>
                  <a:pt x="0" y="46434"/>
                  <a:pt x="5217" y="76777"/>
                </a:cubicBezTo>
                <a:lnTo>
                  <a:pt x="12441" y="76777"/>
                </a:lnTo>
                <a:cubicBezTo>
                  <a:pt x="12441" y="76777"/>
                  <a:pt x="15345" y="40029"/>
                  <a:pt x="15731" y="37397"/>
                </a:cubicBezTo>
                <a:cubicBezTo>
                  <a:pt x="15882" y="36363"/>
                  <a:pt x="17108" y="30738"/>
                  <a:pt x="18538" y="24293"/>
                </a:cubicBezTo>
                <a:cubicBezTo>
                  <a:pt x="20225" y="28266"/>
                  <a:pt x="22524" y="32950"/>
                  <a:pt x="25023" y="35938"/>
                </a:cubicBezTo>
                <a:cubicBezTo>
                  <a:pt x="17148" y="45354"/>
                  <a:pt x="19875" y="76495"/>
                  <a:pt x="19875" y="76495"/>
                </a:cubicBezTo>
                <a:lnTo>
                  <a:pt x="27016" y="77341"/>
                </a:lnTo>
                <a:lnTo>
                  <a:pt x="35700" y="38006"/>
                </a:lnTo>
                <a:lnTo>
                  <a:pt x="29664" y="5659"/>
                </a:lnTo>
                <a:lnTo>
                  <a:pt x="22942" y="4672"/>
                </a:lnTo>
                <a:cubicBezTo>
                  <a:pt x="23259" y="3271"/>
                  <a:pt x="23447" y="2443"/>
                  <a:pt x="23447" y="2443"/>
                </a:cubicBezTo>
                <a:lnTo>
                  <a:pt x="19687" y="1504"/>
                </a:lnTo>
                <a:lnTo>
                  <a:pt x="29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7359664" y="3830890"/>
            <a:ext cx="288558" cy="413534"/>
          </a:xfrm>
          <a:custGeom>
            <a:rect b="b" l="l" r="r" t="t"/>
            <a:pathLst>
              <a:path extrusionOk="0" h="49055" w="34672">
                <a:moveTo>
                  <a:pt x="13898" y="1"/>
                </a:moveTo>
                <a:cubicBezTo>
                  <a:pt x="11958" y="1"/>
                  <a:pt x="10043" y="595"/>
                  <a:pt x="8881" y="2497"/>
                </a:cubicBezTo>
                <a:cubicBezTo>
                  <a:pt x="5779" y="7573"/>
                  <a:pt x="8740" y="23498"/>
                  <a:pt x="7330" y="27865"/>
                </a:cubicBezTo>
                <a:cubicBezTo>
                  <a:pt x="5920" y="32234"/>
                  <a:pt x="1" y="39986"/>
                  <a:pt x="2115" y="43228"/>
                </a:cubicBezTo>
                <a:cubicBezTo>
                  <a:pt x="3634" y="45558"/>
                  <a:pt x="14845" y="49055"/>
                  <a:pt x="23644" y="49055"/>
                </a:cubicBezTo>
                <a:cubicBezTo>
                  <a:pt x="27083" y="49055"/>
                  <a:pt x="30154" y="48521"/>
                  <a:pt x="32134" y="47174"/>
                </a:cubicBezTo>
                <a:cubicBezTo>
                  <a:pt x="32134" y="47174"/>
                  <a:pt x="33402" y="46469"/>
                  <a:pt x="32134" y="37168"/>
                </a:cubicBezTo>
                <a:cubicBezTo>
                  <a:pt x="30865" y="27867"/>
                  <a:pt x="34671" y="6866"/>
                  <a:pt x="32134" y="3907"/>
                </a:cubicBezTo>
                <a:cubicBezTo>
                  <a:pt x="30417" y="1903"/>
                  <a:pt x="25666" y="1579"/>
                  <a:pt x="22774" y="1579"/>
                </a:cubicBezTo>
                <a:cubicBezTo>
                  <a:pt x="21394" y="1579"/>
                  <a:pt x="20437" y="1653"/>
                  <a:pt x="20437" y="1653"/>
                </a:cubicBezTo>
                <a:cubicBezTo>
                  <a:pt x="20437" y="1653"/>
                  <a:pt x="17133" y="1"/>
                  <a:pt x="1389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7386468" y="3922619"/>
            <a:ext cx="92355" cy="214721"/>
          </a:xfrm>
          <a:custGeom>
            <a:rect b="b" l="l" r="r" t="t"/>
            <a:pathLst>
              <a:path extrusionOk="0" h="25471" w="11097">
                <a:moveTo>
                  <a:pt x="11096" y="0"/>
                </a:moveTo>
                <a:lnTo>
                  <a:pt x="4380" y="4541"/>
                </a:lnTo>
                <a:cubicBezTo>
                  <a:pt x="4380" y="4541"/>
                  <a:pt x="3836" y="6247"/>
                  <a:pt x="4406" y="10551"/>
                </a:cubicBezTo>
                <a:cubicBezTo>
                  <a:pt x="4973" y="14855"/>
                  <a:pt x="3840" y="17729"/>
                  <a:pt x="3840" y="17729"/>
                </a:cubicBezTo>
                <a:lnTo>
                  <a:pt x="0" y="25471"/>
                </a:lnTo>
                <a:cubicBezTo>
                  <a:pt x="0" y="25471"/>
                  <a:pt x="5547" y="21170"/>
                  <a:pt x="6519" y="18159"/>
                </a:cubicBezTo>
                <a:cubicBezTo>
                  <a:pt x="8477" y="12088"/>
                  <a:pt x="11096" y="1"/>
                  <a:pt x="1109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7587547" y="3869357"/>
            <a:ext cx="90357" cy="259846"/>
          </a:xfrm>
          <a:custGeom>
            <a:rect b="b" l="l" r="r" t="t"/>
            <a:pathLst>
              <a:path extrusionOk="0" h="30824" w="10857">
                <a:moveTo>
                  <a:pt x="6803" y="0"/>
                </a:moveTo>
                <a:cubicBezTo>
                  <a:pt x="1893" y="2466"/>
                  <a:pt x="1111" y="6859"/>
                  <a:pt x="781" y="10398"/>
                </a:cubicBezTo>
                <a:cubicBezTo>
                  <a:pt x="466" y="13790"/>
                  <a:pt x="1103" y="18223"/>
                  <a:pt x="1210" y="19965"/>
                </a:cubicBezTo>
                <a:cubicBezTo>
                  <a:pt x="1317" y="21708"/>
                  <a:pt x="63" y="24122"/>
                  <a:pt x="30" y="25269"/>
                </a:cubicBezTo>
                <a:cubicBezTo>
                  <a:pt x="1" y="26303"/>
                  <a:pt x="3259" y="30824"/>
                  <a:pt x="4681" y="30824"/>
                </a:cubicBezTo>
                <a:cubicBezTo>
                  <a:pt x="4834" y="30824"/>
                  <a:pt x="4965" y="30772"/>
                  <a:pt x="5069" y="30657"/>
                </a:cubicBezTo>
                <a:cubicBezTo>
                  <a:pt x="6140" y="29477"/>
                  <a:pt x="3889" y="27441"/>
                  <a:pt x="3633" y="25269"/>
                </a:cubicBezTo>
                <a:cubicBezTo>
                  <a:pt x="3377" y="23095"/>
                  <a:pt x="5389" y="18865"/>
                  <a:pt x="5819" y="16509"/>
                </a:cubicBezTo>
                <a:cubicBezTo>
                  <a:pt x="6247" y="14150"/>
                  <a:pt x="10856" y="1286"/>
                  <a:pt x="10856" y="1286"/>
                </a:cubicBezTo>
                <a:lnTo>
                  <a:pt x="6803"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7462343" y="3732561"/>
            <a:ext cx="223950" cy="158728"/>
          </a:xfrm>
          <a:custGeom>
            <a:rect b="b" l="l" r="r" t="t"/>
            <a:pathLst>
              <a:path extrusionOk="0" h="18829" w="26909">
                <a:moveTo>
                  <a:pt x="4859" y="0"/>
                </a:moveTo>
                <a:cubicBezTo>
                  <a:pt x="0" y="0"/>
                  <a:pt x="630" y="5372"/>
                  <a:pt x="2592" y="9530"/>
                </a:cubicBezTo>
                <a:cubicBezTo>
                  <a:pt x="4785" y="14177"/>
                  <a:pt x="11063" y="16398"/>
                  <a:pt x="15054" y="17830"/>
                </a:cubicBezTo>
                <a:cubicBezTo>
                  <a:pt x="16881" y="18485"/>
                  <a:pt x="19109" y="18828"/>
                  <a:pt x="21082" y="18828"/>
                </a:cubicBezTo>
                <a:cubicBezTo>
                  <a:pt x="23421" y="18828"/>
                  <a:pt x="25402" y="18346"/>
                  <a:pt x="25932" y="17331"/>
                </a:cubicBezTo>
                <a:cubicBezTo>
                  <a:pt x="26909" y="15458"/>
                  <a:pt x="23327" y="9220"/>
                  <a:pt x="17336" y="5407"/>
                </a:cubicBezTo>
                <a:cubicBezTo>
                  <a:pt x="11347" y="1595"/>
                  <a:pt x="6814" y="235"/>
                  <a:pt x="6814" y="235"/>
                </a:cubicBezTo>
                <a:cubicBezTo>
                  <a:pt x="6082" y="75"/>
                  <a:pt x="5432" y="0"/>
                  <a:pt x="48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7522993" y="3760953"/>
            <a:ext cx="118754" cy="240719"/>
          </a:xfrm>
          <a:custGeom>
            <a:rect b="b" l="l" r="r" t="t"/>
            <a:pathLst>
              <a:path extrusionOk="0" h="28555" w="14269">
                <a:moveTo>
                  <a:pt x="4430" y="0"/>
                </a:moveTo>
                <a:lnTo>
                  <a:pt x="0" y="4651"/>
                </a:lnTo>
                <a:lnTo>
                  <a:pt x="2783" y="12495"/>
                </a:lnTo>
                <a:cubicBezTo>
                  <a:pt x="4543" y="13310"/>
                  <a:pt x="6308" y="13940"/>
                  <a:pt x="7768" y="14464"/>
                </a:cubicBezTo>
                <a:cubicBezTo>
                  <a:pt x="8851" y="14852"/>
                  <a:pt x="10074" y="15131"/>
                  <a:pt x="11301" y="15292"/>
                </a:cubicBezTo>
                <a:cubicBezTo>
                  <a:pt x="9314" y="17552"/>
                  <a:pt x="8905" y="20347"/>
                  <a:pt x="8536" y="23259"/>
                </a:cubicBezTo>
                <a:cubicBezTo>
                  <a:pt x="8325" y="24916"/>
                  <a:pt x="8400" y="26828"/>
                  <a:pt x="8541" y="28555"/>
                </a:cubicBezTo>
                <a:cubicBezTo>
                  <a:pt x="8908" y="27913"/>
                  <a:pt x="8830" y="26649"/>
                  <a:pt x="8974" y="25168"/>
                </a:cubicBezTo>
                <a:cubicBezTo>
                  <a:pt x="9540" y="19309"/>
                  <a:pt x="14269" y="14262"/>
                  <a:pt x="14269" y="14262"/>
                </a:cubicBezTo>
                <a:cubicBezTo>
                  <a:pt x="13369" y="9770"/>
                  <a:pt x="4430" y="0"/>
                  <a:pt x="44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7586923" y="4055564"/>
            <a:ext cx="51100" cy="73636"/>
          </a:xfrm>
          <a:custGeom>
            <a:rect b="b" l="l" r="r" t="t"/>
            <a:pathLst>
              <a:path extrusionOk="0" h="8735" w="6140">
                <a:moveTo>
                  <a:pt x="897" y="1"/>
                </a:moveTo>
                <a:cubicBezTo>
                  <a:pt x="553" y="1240"/>
                  <a:pt x="51" y="2460"/>
                  <a:pt x="31" y="3179"/>
                </a:cubicBezTo>
                <a:cubicBezTo>
                  <a:pt x="1" y="4215"/>
                  <a:pt x="3258" y="8735"/>
                  <a:pt x="4679" y="8735"/>
                </a:cubicBezTo>
                <a:cubicBezTo>
                  <a:pt x="4832" y="8735"/>
                  <a:pt x="4964" y="8682"/>
                  <a:pt x="5068" y="8568"/>
                </a:cubicBezTo>
                <a:cubicBezTo>
                  <a:pt x="6140" y="7389"/>
                  <a:pt x="3889" y="5353"/>
                  <a:pt x="3632" y="3179"/>
                </a:cubicBezTo>
                <a:cubicBezTo>
                  <a:pt x="3572" y="2662"/>
                  <a:pt x="3640" y="2027"/>
                  <a:pt x="3785" y="1329"/>
                </a:cubicBezTo>
                <a:lnTo>
                  <a:pt x="897"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7330629" y="3840113"/>
            <a:ext cx="168614" cy="278300"/>
          </a:xfrm>
          <a:custGeom>
            <a:rect b="b" l="l" r="r" t="t"/>
            <a:pathLst>
              <a:path extrusionOk="0" h="33013" w="20260">
                <a:moveTo>
                  <a:pt x="16037" y="1"/>
                </a:moveTo>
                <a:cubicBezTo>
                  <a:pt x="15054" y="1"/>
                  <a:pt x="13832" y="386"/>
                  <a:pt x="12369" y="1403"/>
                </a:cubicBezTo>
                <a:cubicBezTo>
                  <a:pt x="9126" y="3659"/>
                  <a:pt x="2079" y="19109"/>
                  <a:pt x="1235" y="23434"/>
                </a:cubicBezTo>
                <a:cubicBezTo>
                  <a:pt x="428" y="27561"/>
                  <a:pt x="1" y="33013"/>
                  <a:pt x="3516" y="33013"/>
                </a:cubicBezTo>
                <a:cubicBezTo>
                  <a:pt x="3686" y="33013"/>
                  <a:pt x="3864" y="33000"/>
                  <a:pt x="4052" y="32974"/>
                </a:cubicBezTo>
                <a:cubicBezTo>
                  <a:pt x="8144" y="32405"/>
                  <a:pt x="8397" y="25594"/>
                  <a:pt x="8397" y="25594"/>
                </a:cubicBezTo>
                <a:cubicBezTo>
                  <a:pt x="8397" y="25594"/>
                  <a:pt x="14904" y="15214"/>
                  <a:pt x="17583" y="11127"/>
                </a:cubicBezTo>
                <a:cubicBezTo>
                  <a:pt x="20260" y="7041"/>
                  <a:pt x="20002" y="3283"/>
                  <a:pt x="18566" y="1262"/>
                </a:cubicBezTo>
                <a:cubicBezTo>
                  <a:pt x="18074" y="569"/>
                  <a:pt x="17232" y="1"/>
                  <a:pt x="1603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7333859" y="4002538"/>
            <a:ext cx="248352" cy="115626"/>
          </a:xfrm>
          <a:custGeom>
            <a:rect b="b" l="l" r="r" t="t"/>
            <a:pathLst>
              <a:path extrusionOk="0" h="13716" w="29841">
                <a:moveTo>
                  <a:pt x="24791" y="1"/>
                </a:moveTo>
                <a:cubicBezTo>
                  <a:pt x="23671" y="1"/>
                  <a:pt x="23044" y="5553"/>
                  <a:pt x="17509" y="5553"/>
                </a:cubicBezTo>
                <a:cubicBezTo>
                  <a:pt x="17316" y="5553"/>
                  <a:pt x="17118" y="5546"/>
                  <a:pt x="16913" y="5532"/>
                </a:cubicBezTo>
                <a:cubicBezTo>
                  <a:pt x="15348" y="5426"/>
                  <a:pt x="13910" y="5379"/>
                  <a:pt x="12618" y="5379"/>
                </a:cubicBezTo>
                <a:cubicBezTo>
                  <a:pt x="7249" y="5379"/>
                  <a:pt x="4392" y="6179"/>
                  <a:pt x="5356" y="6801"/>
                </a:cubicBezTo>
                <a:cubicBezTo>
                  <a:pt x="5356" y="6801"/>
                  <a:pt x="1" y="13566"/>
                  <a:pt x="3664" y="13707"/>
                </a:cubicBezTo>
                <a:cubicBezTo>
                  <a:pt x="3819" y="13713"/>
                  <a:pt x="3974" y="13716"/>
                  <a:pt x="4130" y="13716"/>
                </a:cubicBezTo>
                <a:cubicBezTo>
                  <a:pt x="7662" y="13716"/>
                  <a:pt x="11424" y="12238"/>
                  <a:pt x="14798" y="10888"/>
                </a:cubicBezTo>
                <a:cubicBezTo>
                  <a:pt x="18116" y="9560"/>
                  <a:pt x="21686" y="8233"/>
                  <a:pt x="23855" y="8233"/>
                </a:cubicBezTo>
                <a:cubicBezTo>
                  <a:pt x="23989" y="8233"/>
                  <a:pt x="24118" y="8238"/>
                  <a:pt x="24241" y="8249"/>
                </a:cubicBezTo>
                <a:cubicBezTo>
                  <a:pt x="24446" y="8266"/>
                  <a:pt x="24664" y="8276"/>
                  <a:pt x="24891" y="8276"/>
                </a:cubicBezTo>
                <a:cubicBezTo>
                  <a:pt x="27002" y="8276"/>
                  <a:pt x="29841" y="7437"/>
                  <a:pt x="29493" y="4167"/>
                </a:cubicBezTo>
                <a:cubicBezTo>
                  <a:pt x="29322" y="2565"/>
                  <a:pt x="28743" y="2151"/>
                  <a:pt x="28004" y="2151"/>
                </a:cubicBezTo>
                <a:cubicBezTo>
                  <a:pt x="27215" y="2151"/>
                  <a:pt x="26242" y="2624"/>
                  <a:pt x="25390" y="2624"/>
                </a:cubicBezTo>
                <a:cubicBezTo>
                  <a:pt x="25237" y="2624"/>
                  <a:pt x="25089" y="2609"/>
                  <a:pt x="24946" y="2573"/>
                </a:cubicBezTo>
                <a:cubicBezTo>
                  <a:pt x="23255" y="2150"/>
                  <a:pt x="26214" y="599"/>
                  <a:pt x="24946" y="36"/>
                </a:cubicBezTo>
                <a:cubicBezTo>
                  <a:pt x="24893" y="12"/>
                  <a:pt x="24841" y="1"/>
                  <a:pt x="24791" y="1"/>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7608208" y="4024153"/>
            <a:ext cx="58590" cy="58926"/>
          </a:xfrm>
          <a:custGeom>
            <a:rect b="b" l="l" r="r" t="t"/>
            <a:pathLst>
              <a:path extrusionOk="0" h="6990" w="7040">
                <a:moveTo>
                  <a:pt x="1618" y="0"/>
                </a:moveTo>
                <a:cubicBezTo>
                  <a:pt x="1615" y="0"/>
                  <a:pt x="1611" y="0"/>
                  <a:pt x="1607" y="0"/>
                </a:cubicBezTo>
                <a:cubicBezTo>
                  <a:pt x="852" y="0"/>
                  <a:pt x="427" y="1221"/>
                  <a:pt x="215" y="3149"/>
                </a:cubicBezTo>
                <a:cubicBezTo>
                  <a:pt x="1" y="5079"/>
                  <a:pt x="145" y="6153"/>
                  <a:pt x="1106" y="6832"/>
                </a:cubicBezTo>
                <a:cubicBezTo>
                  <a:pt x="1259" y="6940"/>
                  <a:pt x="1427" y="6990"/>
                  <a:pt x="1605" y="6990"/>
                </a:cubicBezTo>
                <a:cubicBezTo>
                  <a:pt x="3701" y="6990"/>
                  <a:pt x="7039" y="0"/>
                  <a:pt x="16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7505820" y="4289316"/>
            <a:ext cx="98164" cy="540515"/>
          </a:xfrm>
          <a:custGeom>
            <a:rect b="b" l="l" r="r" t="t"/>
            <a:pathLst>
              <a:path extrusionOk="0" h="64118" w="11795">
                <a:moveTo>
                  <a:pt x="3236" y="1"/>
                </a:moveTo>
                <a:lnTo>
                  <a:pt x="1391" y="11772"/>
                </a:lnTo>
                <a:cubicBezTo>
                  <a:pt x="3078" y="15745"/>
                  <a:pt x="5377" y="20429"/>
                  <a:pt x="7876" y="23417"/>
                </a:cubicBezTo>
                <a:cubicBezTo>
                  <a:pt x="1" y="32832"/>
                  <a:pt x="2728" y="63974"/>
                  <a:pt x="2728" y="63974"/>
                </a:cubicBezTo>
                <a:lnTo>
                  <a:pt x="3931" y="64117"/>
                </a:lnTo>
                <a:cubicBezTo>
                  <a:pt x="3948" y="63264"/>
                  <a:pt x="4458" y="39367"/>
                  <a:pt x="7239" y="32071"/>
                </a:cubicBezTo>
                <a:cubicBezTo>
                  <a:pt x="10412" y="23743"/>
                  <a:pt x="11794" y="23468"/>
                  <a:pt x="11794" y="23468"/>
                </a:cubicBezTo>
                <a:lnTo>
                  <a:pt x="323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7522743" y="3869357"/>
            <a:ext cx="90357" cy="259846"/>
          </a:xfrm>
          <a:custGeom>
            <a:rect b="b" l="l" r="r" t="t"/>
            <a:pathLst>
              <a:path extrusionOk="0" h="30824" w="10857">
                <a:moveTo>
                  <a:pt x="6802" y="0"/>
                </a:moveTo>
                <a:cubicBezTo>
                  <a:pt x="1891" y="2466"/>
                  <a:pt x="1530" y="7075"/>
                  <a:pt x="780" y="10398"/>
                </a:cubicBezTo>
                <a:cubicBezTo>
                  <a:pt x="30" y="13721"/>
                  <a:pt x="1102" y="18223"/>
                  <a:pt x="1208" y="19965"/>
                </a:cubicBezTo>
                <a:cubicBezTo>
                  <a:pt x="1316" y="21708"/>
                  <a:pt x="63" y="24122"/>
                  <a:pt x="30" y="25269"/>
                </a:cubicBezTo>
                <a:cubicBezTo>
                  <a:pt x="0" y="26303"/>
                  <a:pt x="3259" y="30824"/>
                  <a:pt x="4681" y="30824"/>
                </a:cubicBezTo>
                <a:cubicBezTo>
                  <a:pt x="4833" y="30824"/>
                  <a:pt x="4965" y="30772"/>
                  <a:pt x="5069" y="30657"/>
                </a:cubicBezTo>
                <a:cubicBezTo>
                  <a:pt x="6139" y="29477"/>
                  <a:pt x="3889" y="27441"/>
                  <a:pt x="3633" y="25269"/>
                </a:cubicBezTo>
                <a:cubicBezTo>
                  <a:pt x="3375" y="23095"/>
                  <a:pt x="5389" y="18865"/>
                  <a:pt x="5819" y="16509"/>
                </a:cubicBezTo>
                <a:cubicBezTo>
                  <a:pt x="6247" y="14150"/>
                  <a:pt x="10856" y="1286"/>
                  <a:pt x="10856" y="1286"/>
                </a:cubicBezTo>
                <a:lnTo>
                  <a:pt x="680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7388157" y="3745408"/>
            <a:ext cx="232056" cy="150248"/>
          </a:xfrm>
          <a:custGeom>
            <a:rect b="b" l="l" r="r" t="t"/>
            <a:pathLst>
              <a:path extrusionOk="0" h="17823" w="27883">
                <a:moveTo>
                  <a:pt x="5354" y="0"/>
                </a:moveTo>
                <a:cubicBezTo>
                  <a:pt x="0" y="0"/>
                  <a:pt x="957" y="5521"/>
                  <a:pt x="3240" y="9666"/>
                </a:cubicBezTo>
                <a:cubicBezTo>
                  <a:pt x="5719" y="14167"/>
                  <a:pt x="12125" y="15989"/>
                  <a:pt x="16198" y="17169"/>
                </a:cubicBezTo>
                <a:cubicBezTo>
                  <a:pt x="17710" y="17607"/>
                  <a:pt x="19473" y="17823"/>
                  <a:pt x="21136" y="17823"/>
                </a:cubicBezTo>
                <a:cubicBezTo>
                  <a:pt x="23954" y="17823"/>
                  <a:pt x="26485" y="17203"/>
                  <a:pt x="27024" y="15989"/>
                </a:cubicBezTo>
                <a:cubicBezTo>
                  <a:pt x="27882" y="14061"/>
                  <a:pt x="23916" y="8058"/>
                  <a:pt x="17698" y="4627"/>
                </a:cubicBezTo>
                <a:cubicBezTo>
                  <a:pt x="11481" y="1197"/>
                  <a:pt x="6873" y="127"/>
                  <a:pt x="6873" y="127"/>
                </a:cubicBezTo>
                <a:cubicBezTo>
                  <a:pt x="6318" y="41"/>
                  <a:pt x="5813" y="0"/>
                  <a:pt x="53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7389265" y="3745998"/>
            <a:ext cx="179483" cy="291653"/>
          </a:xfrm>
          <a:custGeom>
            <a:rect b="b" l="l" r="r" t="t"/>
            <a:pathLst>
              <a:path extrusionOk="0" h="34597" w="21566">
                <a:moveTo>
                  <a:pt x="4244" y="1"/>
                </a:moveTo>
                <a:cubicBezTo>
                  <a:pt x="0" y="654"/>
                  <a:pt x="975" y="5722"/>
                  <a:pt x="3107" y="9594"/>
                </a:cubicBezTo>
                <a:cubicBezTo>
                  <a:pt x="5586" y="14097"/>
                  <a:pt x="11992" y="15919"/>
                  <a:pt x="16065" y="17098"/>
                </a:cubicBezTo>
                <a:cubicBezTo>
                  <a:pt x="17057" y="17385"/>
                  <a:pt x="18159" y="17576"/>
                  <a:pt x="19268" y="17676"/>
                </a:cubicBezTo>
                <a:cubicBezTo>
                  <a:pt x="17644" y="20020"/>
                  <a:pt x="17317" y="22812"/>
                  <a:pt x="16815" y="25031"/>
                </a:cubicBezTo>
                <a:cubicBezTo>
                  <a:pt x="16065" y="28354"/>
                  <a:pt x="17137" y="32854"/>
                  <a:pt x="17243" y="34597"/>
                </a:cubicBezTo>
                <a:cubicBezTo>
                  <a:pt x="17256" y="26568"/>
                  <a:pt x="20075" y="20124"/>
                  <a:pt x="20820" y="18208"/>
                </a:cubicBezTo>
                <a:cubicBezTo>
                  <a:pt x="21565" y="16290"/>
                  <a:pt x="19308" y="17472"/>
                  <a:pt x="11522" y="12426"/>
                </a:cubicBezTo>
                <a:cubicBezTo>
                  <a:pt x="7246" y="9655"/>
                  <a:pt x="4376" y="3792"/>
                  <a:pt x="424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7531858" y="4048145"/>
            <a:ext cx="92" cy="472"/>
          </a:xfrm>
          <a:custGeom>
            <a:rect b="b" l="l" r="r" t="t"/>
            <a:pathLst>
              <a:path extrusionOk="0" h="56" w="11">
                <a:moveTo>
                  <a:pt x="11" y="0"/>
                </a:moveTo>
                <a:cubicBezTo>
                  <a:pt x="7" y="18"/>
                  <a:pt x="4" y="37"/>
                  <a:pt x="0" y="56"/>
                </a:cubicBezTo>
                <a:lnTo>
                  <a:pt x="11" y="0"/>
                </a:ln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7532058" y="4047142"/>
            <a:ext cx="83" cy="438"/>
          </a:xfrm>
          <a:custGeom>
            <a:rect b="b" l="l" r="r" t="t"/>
            <a:pathLst>
              <a:path extrusionOk="0" h="52" w="10">
                <a:moveTo>
                  <a:pt x="9" y="1"/>
                </a:moveTo>
                <a:cubicBezTo>
                  <a:pt x="6" y="16"/>
                  <a:pt x="2" y="34"/>
                  <a:pt x="1" y="51"/>
                </a:cubicBezTo>
                <a:cubicBezTo>
                  <a:pt x="2" y="34"/>
                  <a:pt x="6" y="18"/>
                  <a:pt x="9"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7522743" y="4055564"/>
            <a:ext cx="51100" cy="73636"/>
          </a:xfrm>
          <a:custGeom>
            <a:rect b="b" l="l" r="r" t="t"/>
            <a:pathLst>
              <a:path extrusionOk="0" h="8735" w="6140">
                <a:moveTo>
                  <a:pt x="895" y="1"/>
                </a:moveTo>
                <a:cubicBezTo>
                  <a:pt x="552" y="1240"/>
                  <a:pt x="51" y="2460"/>
                  <a:pt x="30" y="3179"/>
                </a:cubicBezTo>
                <a:cubicBezTo>
                  <a:pt x="0" y="4215"/>
                  <a:pt x="3256" y="8735"/>
                  <a:pt x="4678" y="8735"/>
                </a:cubicBezTo>
                <a:cubicBezTo>
                  <a:pt x="4831" y="8735"/>
                  <a:pt x="4963" y="8682"/>
                  <a:pt x="5067" y="8568"/>
                </a:cubicBezTo>
                <a:cubicBezTo>
                  <a:pt x="6139" y="7389"/>
                  <a:pt x="3889" y="5353"/>
                  <a:pt x="3631" y="3179"/>
                </a:cubicBezTo>
                <a:cubicBezTo>
                  <a:pt x="3570" y="2662"/>
                  <a:pt x="3640" y="2027"/>
                  <a:pt x="3784" y="1329"/>
                </a:cubicBezTo>
                <a:lnTo>
                  <a:pt x="895"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7367921" y="3451548"/>
            <a:ext cx="317553" cy="337605"/>
          </a:xfrm>
          <a:custGeom>
            <a:rect b="b" l="l" r="r" t="t"/>
            <a:pathLst>
              <a:path extrusionOk="0" h="40048" w="38156">
                <a:moveTo>
                  <a:pt x="4061" y="1"/>
                </a:moveTo>
                <a:lnTo>
                  <a:pt x="954" y="1476"/>
                </a:lnTo>
                <a:cubicBezTo>
                  <a:pt x="954" y="1476"/>
                  <a:pt x="4246" y="11674"/>
                  <a:pt x="6665" y="15397"/>
                </a:cubicBezTo>
                <a:cubicBezTo>
                  <a:pt x="7563" y="16781"/>
                  <a:pt x="8386" y="18417"/>
                  <a:pt x="8947" y="19609"/>
                </a:cubicBezTo>
                <a:cubicBezTo>
                  <a:pt x="7756" y="22768"/>
                  <a:pt x="6433" y="26216"/>
                  <a:pt x="5671" y="28009"/>
                </a:cubicBezTo>
                <a:cubicBezTo>
                  <a:pt x="4044" y="31834"/>
                  <a:pt x="1" y="38680"/>
                  <a:pt x="3847" y="40048"/>
                </a:cubicBezTo>
                <a:cubicBezTo>
                  <a:pt x="3847" y="40048"/>
                  <a:pt x="4018" y="39941"/>
                  <a:pt x="4312" y="39762"/>
                </a:cubicBezTo>
                <a:cubicBezTo>
                  <a:pt x="6002" y="38762"/>
                  <a:pt x="12161" y="35483"/>
                  <a:pt x="20202" y="35483"/>
                </a:cubicBezTo>
                <a:cubicBezTo>
                  <a:pt x="20292" y="35483"/>
                  <a:pt x="20382" y="35483"/>
                  <a:pt x="20472" y="35484"/>
                </a:cubicBezTo>
                <a:lnTo>
                  <a:pt x="23059" y="36702"/>
                </a:lnTo>
                <a:lnTo>
                  <a:pt x="24672" y="21299"/>
                </a:lnTo>
                <a:cubicBezTo>
                  <a:pt x="25725" y="21097"/>
                  <a:pt x="27445" y="20625"/>
                  <a:pt x="29008" y="19552"/>
                </a:cubicBezTo>
                <a:cubicBezTo>
                  <a:pt x="34525" y="15761"/>
                  <a:pt x="38156" y="6209"/>
                  <a:pt x="38156" y="6209"/>
                </a:cubicBezTo>
                <a:lnTo>
                  <a:pt x="35427" y="4279"/>
                </a:lnTo>
                <a:cubicBezTo>
                  <a:pt x="35427" y="4279"/>
                  <a:pt x="32196" y="10167"/>
                  <a:pt x="22211" y="14036"/>
                </a:cubicBezTo>
                <a:cubicBezTo>
                  <a:pt x="22211" y="14036"/>
                  <a:pt x="21062" y="14509"/>
                  <a:pt x="19587" y="14509"/>
                </a:cubicBezTo>
                <a:cubicBezTo>
                  <a:pt x="18850" y="14509"/>
                  <a:pt x="18032" y="14391"/>
                  <a:pt x="17235" y="14036"/>
                </a:cubicBezTo>
                <a:cubicBezTo>
                  <a:pt x="15327" y="13187"/>
                  <a:pt x="14541" y="12532"/>
                  <a:pt x="14301" y="12301"/>
                </a:cubicBezTo>
                <a:cubicBezTo>
                  <a:pt x="14274" y="12268"/>
                  <a:pt x="14245" y="12238"/>
                  <a:pt x="14214" y="12210"/>
                </a:cubicBezTo>
                <a:cubicBezTo>
                  <a:pt x="5313" y="4863"/>
                  <a:pt x="4061" y="1"/>
                  <a:pt x="40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7333859" y="4002538"/>
            <a:ext cx="248352" cy="115626"/>
          </a:xfrm>
          <a:custGeom>
            <a:rect b="b" l="l" r="r" t="t"/>
            <a:pathLst>
              <a:path extrusionOk="0" h="13716" w="29841">
                <a:moveTo>
                  <a:pt x="24791" y="1"/>
                </a:moveTo>
                <a:cubicBezTo>
                  <a:pt x="23671" y="1"/>
                  <a:pt x="23044" y="5553"/>
                  <a:pt x="17509" y="5553"/>
                </a:cubicBezTo>
                <a:cubicBezTo>
                  <a:pt x="17316" y="5553"/>
                  <a:pt x="17118" y="5546"/>
                  <a:pt x="16913" y="5532"/>
                </a:cubicBezTo>
                <a:cubicBezTo>
                  <a:pt x="15348" y="5426"/>
                  <a:pt x="13910" y="5379"/>
                  <a:pt x="12618" y="5379"/>
                </a:cubicBezTo>
                <a:cubicBezTo>
                  <a:pt x="7249" y="5379"/>
                  <a:pt x="4392" y="6179"/>
                  <a:pt x="5356" y="6801"/>
                </a:cubicBezTo>
                <a:cubicBezTo>
                  <a:pt x="5356" y="6801"/>
                  <a:pt x="1" y="13566"/>
                  <a:pt x="3664" y="13707"/>
                </a:cubicBezTo>
                <a:cubicBezTo>
                  <a:pt x="3819" y="13713"/>
                  <a:pt x="3974" y="13716"/>
                  <a:pt x="4130" y="13716"/>
                </a:cubicBezTo>
                <a:cubicBezTo>
                  <a:pt x="7662" y="13716"/>
                  <a:pt x="11424" y="12238"/>
                  <a:pt x="14798" y="10888"/>
                </a:cubicBezTo>
                <a:cubicBezTo>
                  <a:pt x="18116" y="9560"/>
                  <a:pt x="21686" y="8233"/>
                  <a:pt x="23855" y="8233"/>
                </a:cubicBezTo>
                <a:cubicBezTo>
                  <a:pt x="23989" y="8233"/>
                  <a:pt x="24118" y="8238"/>
                  <a:pt x="24241" y="8249"/>
                </a:cubicBezTo>
                <a:cubicBezTo>
                  <a:pt x="24446" y="8266"/>
                  <a:pt x="24664" y="8276"/>
                  <a:pt x="24891" y="8276"/>
                </a:cubicBezTo>
                <a:cubicBezTo>
                  <a:pt x="27002" y="8276"/>
                  <a:pt x="29841" y="7437"/>
                  <a:pt x="29493" y="4167"/>
                </a:cubicBezTo>
                <a:cubicBezTo>
                  <a:pt x="29322" y="2565"/>
                  <a:pt x="28743" y="2151"/>
                  <a:pt x="28004" y="2151"/>
                </a:cubicBezTo>
                <a:cubicBezTo>
                  <a:pt x="27215" y="2151"/>
                  <a:pt x="26242" y="2624"/>
                  <a:pt x="25390" y="2624"/>
                </a:cubicBezTo>
                <a:cubicBezTo>
                  <a:pt x="25237" y="2624"/>
                  <a:pt x="25089" y="2609"/>
                  <a:pt x="24946" y="2573"/>
                </a:cubicBezTo>
                <a:cubicBezTo>
                  <a:pt x="23255" y="2150"/>
                  <a:pt x="26214" y="599"/>
                  <a:pt x="24946" y="36"/>
                </a:cubicBezTo>
                <a:cubicBezTo>
                  <a:pt x="24893" y="12"/>
                  <a:pt x="24841" y="1"/>
                  <a:pt x="2479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7333859" y="4047884"/>
            <a:ext cx="115708" cy="70281"/>
          </a:xfrm>
          <a:custGeom>
            <a:rect b="b" l="l" r="r" t="t"/>
            <a:pathLst>
              <a:path extrusionOk="0" h="8337" w="13903">
                <a:moveTo>
                  <a:pt x="12608" y="1"/>
                </a:moveTo>
                <a:cubicBezTo>
                  <a:pt x="7172" y="1"/>
                  <a:pt x="3829" y="801"/>
                  <a:pt x="4792" y="1422"/>
                </a:cubicBezTo>
                <a:cubicBezTo>
                  <a:pt x="4792" y="1422"/>
                  <a:pt x="1" y="8187"/>
                  <a:pt x="3664" y="8328"/>
                </a:cubicBezTo>
                <a:cubicBezTo>
                  <a:pt x="3820" y="8334"/>
                  <a:pt x="3976" y="8337"/>
                  <a:pt x="4133" y="8337"/>
                </a:cubicBezTo>
                <a:cubicBezTo>
                  <a:pt x="6992" y="8337"/>
                  <a:pt x="10004" y="7367"/>
                  <a:pt x="12837" y="6281"/>
                </a:cubicBezTo>
                <a:cubicBezTo>
                  <a:pt x="12454" y="3601"/>
                  <a:pt x="13168" y="1436"/>
                  <a:pt x="13902" y="15"/>
                </a:cubicBezTo>
                <a:cubicBezTo>
                  <a:pt x="13459" y="6"/>
                  <a:pt x="13027" y="1"/>
                  <a:pt x="12608"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7363068" y="4195269"/>
            <a:ext cx="86571" cy="635732"/>
          </a:xfrm>
          <a:custGeom>
            <a:rect b="b" l="l" r="r" t="t"/>
            <a:pathLst>
              <a:path extrusionOk="0" h="75413" w="10402">
                <a:moveTo>
                  <a:pt x="1699" y="0"/>
                </a:moveTo>
                <a:cubicBezTo>
                  <a:pt x="1699" y="0"/>
                  <a:pt x="897" y="4461"/>
                  <a:pt x="1837" y="11978"/>
                </a:cubicBezTo>
                <a:cubicBezTo>
                  <a:pt x="2775" y="19495"/>
                  <a:pt x="4373" y="37912"/>
                  <a:pt x="4373" y="37912"/>
                </a:cubicBezTo>
                <a:cubicBezTo>
                  <a:pt x="4373" y="37912"/>
                  <a:pt x="1" y="45069"/>
                  <a:pt x="5219" y="75412"/>
                </a:cubicBezTo>
                <a:lnTo>
                  <a:pt x="7882" y="75412"/>
                </a:lnTo>
                <a:cubicBezTo>
                  <a:pt x="4585" y="58942"/>
                  <a:pt x="5899" y="43760"/>
                  <a:pt x="7006" y="40502"/>
                </a:cubicBezTo>
                <a:cubicBezTo>
                  <a:pt x="8284" y="36744"/>
                  <a:pt x="8358" y="26924"/>
                  <a:pt x="8358" y="14270"/>
                </a:cubicBezTo>
                <a:cubicBezTo>
                  <a:pt x="8358" y="4835"/>
                  <a:pt x="9627" y="7402"/>
                  <a:pt x="10402" y="3568"/>
                </a:cubicBezTo>
                <a:lnTo>
                  <a:pt x="169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6747319" y="4440757"/>
            <a:ext cx="293926" cy="128128"/>
          </a:xfrm>
          <a:custGeom>
            <a:rect b="b" l="l" r="r" t="t"/>
            <a:pathLst>
              <a:path extrusionOk="0" h="15199" w="35317">
                <a:moveTo>
                  <a:pt x="15806" y="0"/>
                </a:moveTo>
                <a:cubicBezTo>
                  <a:pt x="12763" y="0"/>
                  <a:pt x="10124" y="4231"/>
                  <a:pt x="9878" y="9571"/>
                </a:cubicBezTo>
                <a:lnTo>
                  <a:pt x="9874" y="9617"/>
                </a:lnTo>
                <a:cubicBezTo>
                  <a:pt x="9852" y="10117"/>
                  <a:pt x="9439" y="10451"/>
                  <a:pt x="9000" y="10451"/>
                </a:cubicBezTo>
                <a:cubicBezTo>
                  <a:pt x="8821" y="10451"/>
                  <a:pt x="8636" y="10395"/>
                  <a:pt x="8473" y="10271"/>
                </a:cubicBezTo>
                <a:cubicBezTo>
                  <a:pt x="7416" y="9466"/>
                  <a:pt x="6179" y="9018"/>
                  <a:pt x="4947" y="9018"/>
                </a:cubicBezTo>
                <a:cubicBezTo>
                  <a:pt x="4302" y="9018"/>
                  <a:pt x="3659" y="9140"/>
                  <a:pt x="3043" y="9399"/>
                </a:cubicBezTo>
                <a:lnTo>
                  <a:pt x="2978" y="9427"/>
                </a:lnTo>
                <a:cubicBezTo>
                  <a:pt x="0" y="10727"/>
                  <a:pt x="982" y="15198"/>
                  <a:pt x="4230" y="15198"/>
                </a:cubicBezTo>
                <a:lnTo>
                  <a:pt x="30226" y="15198"/>
                </a:lnTo>
                <a:cubicBezTo>
                  <a:pt x="31434" y="15198"/>
                  <a:pt x="32537" y="14476"/>
                  <a:pt x="32985" y="13354"/>
                </a:cubicBezTo>
                <a:lnTo>
                  <a:pt x="32993" y="13334"/>
                </a:lnTo>
                <a:cubicBezTo>
                  <a:pt x="35317" y="7493"/>
                  <a:pt x="34490" y="1680"/>
                  <a:pt x="31147" y="350"/>
                </a:cubicBezTo>
                <a:cubicBezTo>
                  <a:pt x="30683" y="166"/>
                  <a:pt x="30195" y="78"/>
                  <a:pt x="29693" y="78"/>
                </a:cubicBezTo>
                <a:cubicBezTo>
                  <a:pt x="28001" y="78"/>
                  <a:pt x="26142" y="1081"/>
                  <a:pt x="24475" y="2803"/>
                </a:cubicBezTo>
                <a:cubicBezTo>
                  <a:pt x="23830" y="3469"/>
                  <a:pt x="22980" y="3791"/>
                  <a:pt x="22133" y="3791"/>
                </a:cubicBezTo>
                <a:cubicBezTo>
                  <a:pt x="21061" y="3791"/>
                  <a:pt x="19993" y="3276"/>
                  <a:pt x="19351" y="2293"/>
                </a:cubicBezTo>
                <a:cubicBezTo>
                  <a:pt x="18453" y="916"/>
                  <a:pt x="17276" y="65"/>
                  <a:pt x="15957" y="4"/>
                </a:cubicBezTo>
                <a:cubicBezTo>
                  <a:pt x="15907" y="2"/>
                  <a:pt x="15856" y="0"/>
                  <a:pt x="158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6887299" y="4468391"/>
            <a:ext cx="230533" cy="100494"/>
          </a:xfrm>
          <a:custGeom>
            <a:rect b="b" l="l" r="r" t="t"/>
            <a:pathLst>
              <a:path extrusionOk="0" h="11921" w="27700">
                <a:moveTo>
                  <a:pt x="12396" y="0"/>
                </a:moveTo>
                <a:cubicBezTo>
                  <a:pt x="10009" y="0"/>
                  <a:pt x="7940" y="3319"/>
                  <a:pt x="7746" y="7507"/>
                </a:cubicBezTo>
                <a:lnTo>
                  <a:pt x="7744" y="7543"/>
                </a:lnTo>
                <a:cubicBezTo>
                  <a:pt x="7727" y="7934"/>
                  <a:pt x="7403" y="8197"/>
                  <a:pt x="7059" y="8197"/>
                </a:cubicBezTo>
                <a:cubicBezTo>
                  <a:pt x="6917" y="8197"/>
                  <a:pt x="6773" y="8153"/>
                  <a:pt x="6644" y="8055"/>
                </a:cubicBezTo>
                <a:cubicBezTo>
                  <a:pt x="5815" y="7425"/>
                  <a:pt x="4845" y="7073"/>
                  <a:pt x="3877" y="7073"/>
                </a:cubicBezTo>
                <a:cubicBezTo>
                  <a:pt x="3372" y="7073"/>
                  <a:pt x="2868" y="7168"/>
                  <a:pt x="2385" y="7371"/>
                </a:cubicBezTo>
                <a:lnTo>
                  <a:pt x="2335" y="7393"/>
                </a:lnTo>
                <a:cubicBezTo>
                  <a:pt x="1" y="8412"/>
                  <a:pt x="769" y="11920"/>
                  <a:pt x="3317" y="11920"/>
                </a:cubicBezTo>
                <a:lnTo>
                  <a:pt x="23707" y="11920"/>
                </a:lnTo>
                <a:cubicBezTo>
                  <a:pt x="24655" y="11920"/>
                  <a:pt x="25520" y="11355"/>
                  <a:pt x="25872" y="10474"/>
                </a:cubicBezTo>
                <a:cubicBezTo>
                  <a:pt x="25874" y="10469"/>
                  <a:pt x="25875" y="10464"/>
                  <a:pt x="25877" y="10458"/>
                </a:cubicBezTo>
                <a:cubicBezTo>
                  <a:pt x="27699" y="5877"/>
                  <a:pt x="27052" y="1317"/>
                  <a:pt x="24429" y="275"/>
                </a:cubicBezTo>
                <a:cubicBezTo>
                  <a:pt x="24066" y="130"/>
                  <a:pt x="23683" y="61"/>
                  <a:pt x="23289" y="61"/>
                </a:cubicBezTo>
                <a:cubicBezTo>
                  <a:pt x="21962" y="61"/>
                  <a:pt x="20504" y="848"/>
                  <a:pt x="19197" y="2198"/>
                </a:cubicBezTo>
                <a:cubicBezTo>
                  <a:pt x="18691" y="2721"/>
                  <a:pt x="18025" y="2973"/>
                  <a:pt x="17360" y="2973"/>
                </a:cubicBezTo>
                <a:cubicBezTo>
                  <a:pt x="16519" y="2973"/>
                  <a:pt x="15680" y="2568"/>
                  <a:pt x="15176" y="1798"/>
                </a:cubicBezTo>
                <a:cubicBezTo>
                  <a:pt x="14473" y="719"/>
                  <a:pt x="13551" y="50"/>
                  <a:pt x="12515" y="3"/>
                </a:cubicBezTo>
                <a:cubicBezTo>
                  <a:pt x="12475" y="1"/>
                  <a:pt x="12435" y="0"/>
                  <a:pt x="12396"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6987980" y="4644616"/>
            <a:ext cx="225357" cy="145106"/>
          </a:xfrm>
          <a:custGeom>
            <a:rect b="b" l="l" r="r" t="t"/>
            <a:pathLst>
              <a:path extrusionOk="0" h="17213" w="27078">
                <a:moveTo>
                  <a:pt x="14961" y="0"/>
                </a:moveTo>
                <a:cubicBezTo>
                  <a:pt x="14922" y="0"/>
                  <a:pt x="14883" y="2"/>
                  <a:pt x="14844" y="4"/>
                </a:cubicBezTo>
                <a:cubicBezTo>
                  <a:pt x="13832" y="74"/>
                  <a:pt x="12929" y="1036"/>
                  <a:pt x="12242" y="2594"/>
                </a:cubicBezTo>
                <a:cubicBezTo>
                  <a:pt x="11749" y="3708"/>
                  <a:pt x="10930" y="4292"/>
                  <a:pt x="10107" y="4292"/>
                </a:cubicBezTo>
                <a:cubicBezTo>
                  <a:pt x="9458" y="4292"/>
                  <a:pt x="8806" y="3928"/>
                  <a:pt x="8312" y="3174"/>
                </a:cubicBezTo>
                <a:cubicBezTo>
                  <a:pt x="7034" y="1224"/>
                  <a:pt x="5609" y="86"/>
                  <a:pt x="4311" y="86"/>
                </a:cubicBezTo>
                <a:cubicBezTo>
                  <a:pt x="3926" y="86"/>
                  <a:pt x="3552" y="187"/>
                  <a:pt x="3196" y="396"/>
                </a:cubicBezTo>
                <a:cubicBezTo>
                  <a:pt x="634" y="1903"/>
                  <a:pt x="1" y="8488"/>
                  <a:pt x="1781" y="15101"/>
                </a:cubicBezTo>
                <a:lnTo>
                  <a:pt x="1788" y="15124"/>
                </a:lnTo>
                <a:cubicBezTo>
                  <a:pt x="2131" y="16395"/>
                  <a:pt x="2977" y="17213"/>
                  <a:pt x="3903" y="17213"/>
                </a:cubicBezTo>
                <a:lnTo>
                  <a:pt x="23835" y="17213"/>
                </a:lnTo>
                <a:cubicBezTo>
                  <a:pt x="26326" y="17213"/>
                  <a:pt x="27078" y="12146"/>
                  <a:pt x="24796" y="10675"/>
                </a:cubicBezTo>
                <a:cubicBezTo>
                  <a:pt x="24778" y="10665"/>
                  <a:pt x="24763" y="10654"/>
                  <a:pt x="24745" y="10644"/>
                </a:cubicBezTo>
                <a:cubicBezTo>
                  <a:pt x="24273" y="10351"/>
                  <a:pt x="23780" y="10212"/>
                  <a:pt x="23286" y="10212"/>
                </a:cubicBezTo>
                <a:cubicBezTo>
                  <a:pt x="22341" y="10212"/>
                  <a:pt x="21394" y="10720"/>
                  <a:pt x="20582" y="11631"/>
                </a:cubicBezTo>
                <a:cubicBezTo>
                  <a:pt x="20457" y="11772"/>
                  <a:pt x="20316" y="11835"/>
                  <a:pt x="20178" y="11835"/>
                </a:cubicBezTo>
                <a:cubicBezTo>
                  <a:pt x="19842" y="11835"/>
                  <a:pt x="19526" y="11456"/>
                  <a:pt x="19508" y="10891"/>
                </a:cubicBezTo>
                <a:lnTo>
                  <a:pt x="19507" y="10839"/>
                </a:lnTo>
                <a:cubicBezTo>
                  <a:pt x="19316" y="4792"/>
                  <a:pt x="17294" y="0"/>
                  <a:pt x="14961"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6929261" y="4675900"/>
            <a:ext cx="176770" cy="113822"/>
          </a:xfrm>
          <a:custGeom>
            <a:rect b="b" l="l" r="r" t="t"/>
            <a:pathLst>
              <a:path extrusionOk="0" h="13502" w="21240">
                <a:moveTo>
                  <a:pt x="11737" y="1"/>
                </a:moveTo>
                <a:cubicBezTo>
                  <a:pt x="11706" y="1"/>
                  <a:pt x="11675" y="2"/>
                  <a:pt x="11644" y="4"/>
                </a:cubicBezTo>
                <a:cubicBezTo>
                  <a:pt x="10849" y="58"/>
                  <a:pt x="10142" y="813"/>
                  <a:pt x="9601" y="2035"/>
                </a:cubicBezTo>
                <a:cubicBezTo>
                  <a:pt x="9215" y="2909"/>
                  <a:pt x="8573" y="3368"/>
                  <a:pt x="7928" y="3368"/>
                </a:cubicBezTo>
                <a:cubicBezTo>
                  <a:pt x="7419" y="3368"/>
                  <a:pt x="6908" y="3082"/>
                  <a:pt x="6520" y="2490"/>
                </a:cubicBezTo>
                <a:cubicBezTo>
                  <a:pt x="5518" y="961"/>
                  <a:pt x="4400" y="69"/>
                  <a:pt x="3382" y="69"/>
                </a:cubicBezTo>
                <a:cubicBezTo>
                  <a:pt x="3080" y="69"/>
                  <a:pt x="2786" y="148"/>
                  <a:pt x="2507" y="312"/>
                </a:cubicBezTo>
                <a:cubicBezTo>
                  <a:pt x="498" y="1494"/>
                  <a:pt x="0" y="6658"/>
                  <a:pt x="1398" y="11846"/>
                </a:cubicBezTo>
                <a:lnTo>
                  <a:pt x="1403" y="11864"/>
                </a:lnTo>
                <a:cubicBezTo>
                  <a:pt x="1671" y="12859"/>
                  <a:pt x="2334" y="13502"/>
                  <a:pt x="3062" y="13502"/>
                </a:cubicBezTo>
                <a:lnTo>
                  <a:pt x="18695" y="13502"/>
                </a:lnTo>
                <a:cubicBezTo>
                  <a:pt x="20650" y="13502"/>
                  <a:pt x="21240" y="9528"/>
                  <a:pt x="19449" y="8374"/>
                </a:cubicBezTo>
                <a:cubicBezTo>
                  <a:pt x="19435" y="8365"/>
                  <a:pt x="19423" y="8357"/>
                  <a:pt x="19409" y="8350"/>
                </a:cubicBezTo>
                <a:cubicBezTo>
                  <a:pt x="19039" y="8120"/>
                  <a:pt x="18653" y="8012"/>
                  <a:pt x="18265" y="8012"/>
                </a:cubicBezTo>
                <a:cubicBezTo>
                  <a:pt x="17524" y="8012"/>
                  <a:pt x="16780" y="8410"/>
                  <a:pt x="16144" y="9124"/>
                </a:cubicBezTo>
                <a:cubicBezTo>
                  <a:pt x="16045" y="9235"/>
                  <a:pt x="15935" y="9285"/>
                  <a:pt x="15827" y="9285"/>
                </a:cubicBezTo>
                <a:cubicBezTo>
                  <a:pt x="15563" y="9285"/>
                  <a:pt x="15315" y="8987"/>
                  <a:pt x="15301" y="8543"/>
                </a:cubicBezTo>
                <a:lnTo>
                  <a:pt x="15299" y="8503"/>
                </a:lnTo>
                <a:cubicBezTo>
                  <a:pt x="15151" y="3759"/>
                  <a:pt x="13565" y="1"/>
                  <a:pt x="117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6898445" y="4715910"/>
            <a:ext cx="109141" cy="70289"/>
          </a:xfrm>
          <a:custGeom>
            <a:rect b="b" l="l" r="r" t="t"/>
            <a:pathLst>
              <a:path extrusionOk="0" h="8338" w="13114">
                <a:moveTo>
                  <a:pt x="7246" y="1"/>
                </a:moveTo>
                <a:cubicBezTo>
                  <a:pt x="7228" y="1"/>
                  <a:pt x="7209" y="1"/>
                  <a:pt x="7190" y="3"/>
                </a:cubicBezTo>
                <a:cubicBezTo>
                  <a:pt x="6700" y="38"/>
                  <a:pt x="6263" y="504"/>
                  <a:pt x="5929" y="1259"/>
                </a:cubicBezTo>
                <a:cubicBezTo>
                  <a:pt x="5690" y="1798"/>
                  <a:pt x="5294" y="2081"/>
                  <a:pt x="4895" y="2081"/>
                </a:cubicBezTo>
                <a:cubicBezTo>
                  <a:pt x="4581" y="2081"/>
                  <a:pt x="4266" y="1905"/>
                  <a:pt x="4026" y="1540"/>
                </a:cubicBezTo>
                <a:cubicBezTo>
                  <a:pt x="3408" y="595"/>
                  <a:pt x="2718" y="44"/>
                  <a:pt x="2089" y="44"/>
                </a:cubicBezTo>
                <a:cubicBezTo>
                  <a:pt x="1903" y="44"/>
                  <a:pt x="1722" y="93"/>
                  <a:pt x="1549" y="194"/>
                </a:cubicBezTo>
                <a:cubicBezTo>
                  <a:pt x="309" y="923"/>
                  <a:pt x="0" y="4112"/>
                  <a:pt x="864" y="7315"/>
                </a:cubicBezTo>
                <a:cubicBezTo>
                  <a:pt x="865" y="7318"/>
                  <a:pt x="865" y="7322"/>
                  <a:pt x="867" y="7327"/>
                </a:cubicBezTo>
                <a:cubicBezTo>
                  <a:pt x="1033" y="7941"/>
                  <a:pt x="1442" y="8338"/>
                  <a:pt x="1891" y="8338"/>
                </a:cubicBezTo>
                <a:lnTo>
                  <a:pt x="11543" y="8338"/>
                </a:lnTo>
                <a:cubicBezTo>
                  <a:pt x="12750" y="8338"/>
                  <a:pt x="13113" y="5884"/>
                  <a:pt x="12008" y="5172"/>
                </a:cubicBezTo>
                <a:lnTo>
                  <a:pt x="11984" y="5156"/>
                </a:lnTo>
                <a:cubicBezTo>
                  <a:pt x="11755" y="5014"/>
                  <a:pt x="11516" y="4947"/>
                  <a:pt x="11277" y="4947"/>
                </a:cubicBezTo>
                <a:cubicBezTo>
                  <a:pt x="10819" y="4947"/>
                  <a:pt x="10360" y="5194"/>
                  <a:pt x="9968" y="5635"/>
                </a:cubicBezTo>
                <a:cubicBezTo>
                  <a:pt x="9908" y="5703"/>
                  <a:pt x="9839" y="5734"/>
                  <a:pt x="9772" y="5734"/>
                </a:cubicBezTo>
                <a:cubicBezTo>
                  <a:pt x="9609" y="5734"/>
                  <a:pt x="9455" y="5550"/>
                  <a:pt x="9448" y="5276"/>
                </a:cubicBezTo>
                <a:lnTo>
                  <a:pt x="9448" y="5250"/>
                </a:lnTo>
                <a:cubicBezTo>
                  <a:pt x="9355" y="2322"/>
                  <a:pt x="8375" y="1"/>
                  <a:pt x="7246"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8206950" y="4616762"/>
            <a:ext cx="225373" cy="145114"/>
          </a:xfrm>
          <a:custGeom>
            <a:rect b="b" l="l" r="r" t="t"/>
            <a:pathLst>
              <a:path extrusionOk="0" h="17214" w="27080">
                <a:moveTo>
                  <a:pt x="14962" y="1"/>
                </a:moveTo>
                <a:cubicBezTo>
                  <a:pt x="14924" y="1"/>
                  <a:pt x="14884" y="2"/>
                  <a:pt x="14845" y="5"/>
                </a:cubicBezTo>
                <a:cubicBezTo>
                  <a:pt x="13834" y="73"/>
                  <a:pt x="12931" y="1037"/>
                  <a:pt x="12243" y="2595"/>
                </a:cubicBezTo>
                <a:cubicBezTo>
                  <a:pt x="11750" y="3709"/>
                  <a:pt x="10931" y="4293"/>
                  <a:pt x="10108" y="4293"/>
                </a:cubicBezTo>
                <a:cubicBezTo>
                  <a:pt x="9459" y="4293"/>
                  <a:pt x="8808" y="3929"/>
                  <a:pt x="8313" y="3174"/>
                </a:cubicBezTo>
                <a:cubicBezTo>
                  <a:pt x="7036" y="1225"/>
                  <a:pt x="5610" y="87"/>
                  <a:pt x="4313" y="87"/>
                </a:cubicBezTo>
                <a:cubicBezTo>
                  <a:pt x="3928" y="87"/>
                  <a:pt x="3553" y="187"/>
                  <a:pt x="3198" y="397"/>
                </a:cubicBezTo>
                <a:cubicBezTo>
                  <a:pt x="634" y="1904"/>
                  <a:pt x="1" y="8488"/>
                  <a:pt x="1783" y="15102"/>
                </a:cubicBezTo>
                <a:cubicBezTo>
                  <a:pt x="1785" y="15111"/>
                  <a:pt x="1786" y="15118"/>
                  <a:pt x="1788" y="15125"/>
                </a:cubicBezTo>
                <a:cubicBezTo>
                  <a:pt x="2133" y="16395"/>
                  <a:pt x="2977" y="17213"/>
                  <a:pt x="3905" y="17213"/>
                </a:cubicBezTo>
                <a:lnTo>
                  <a:pt x="23837" y="17213"/>
                </a:lnTo>
                <a:cubicBezTo>
                  <a:pt x="26327" y="17213"/>
                  <a:pt x="27079" y="12147"/>
                  <a:pt x="24798" y="10676"/>
                </a:cubicBezTo>
                <a:lnTo>
                  <a:pt x="24747" y="10645"/>
                </a:lnTo>
                <a:cubicBezTo>
                  <a:pt x="24275" y="10352"/>
                  <a:pt x="23782" y="10213"/>
                  <a:pt x="23287" y="10213"/>
                </a:cubicBezTo>
                <a:cubicBezTo>
                  <a:pt x="22342" y="10213"/>
                  <a:pt x="21394" y="10721"/>
                  <a:pt x="20584" y="11631"/>
                </a:cubicBezTo>
                <a:cubicBezTo>
                  <a:pt x="20459" y="11772"/>
                  <a:pt x="20318" y="11836"/>
                  <a:pt x="20180" y="11836"/>
                </a:cubicBezTo>
                <a:cubicBezTo>
                  <a:pt x="19844" y="11836"/>
                  <a:pt x="19527" y="11457"/>
                  <a:pt x="19510" y="10892"/>
                </a:cubicBezTo>
                <a:lnTo>
                  <a:pt x="19508" y="10840"/>
                </a:lnTo>
                <a:cubicBezTo>
                  <a:pt x="19318" y="4793"/>
                  <a:pt x="17296" y="1"/>
                  <a:pt x="1496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8124008" y="4667386"/>
            <a:ext cx="174132" cy="94492"/>
          </a:xfrm>
          <a:custGeom>
            <a:rect b="b" l="l" r="r" t="t"/>
            <a:pathLst>
              <a:path extrusionOk="0" h="11209" w="20923">
                <a:moveTo>
                  <a:pt x="9363" y="0"/>
                </a:moveTo>
                <a:cubicBezTo>
                  <a:pt x="7559" y="0"/>
                  <a:pt x="5997" y="3121"/>
                  <a:pt x="5850" y="7059"/>
                </a:cubicBezTo>
                <a:lnTo>
                  <a:pt x="5848" y="7092"/>
                </a:lnTo>
                <a:cubicBezTo>
                  <a:pt x="5836" y="7461"/>
                  <a:pt x="5592" y="7707"/>
                  <a:pt x="5332" y="7707"/>
                </a:cubicBezTo>
                <a:cubicBezTo>
                  <a:pt x="5225" y="7707"/>
                  <a:pt x="5115" y="7666"/>
                  <a:pt x="5018" y="7574"/>
                </a:cubicBezTo>
                <a:cubicBezTo>
                  <a:pt x="4392" y="6981"/>
                  <a:pt x="3660" y="6651"/>
                  <a:pt x="2930" y="6651"/>
                </a:cubicBezTo>
                <a:cubicBezTo>
                  <a:pt x="2548" y="6651"/>
                  <a:pt x="2167" y="6741"/>
                  <a:pt x="1802" y="6932"/>
                </a:cubicBezTo>
                <a:lnTo>
                  <a:pt x="1763" y="6951"/>
                </a:lnTo>
                <a:cubicBezTo>
                  <a:pt x="0" y="7910"/>
                  <a:pt x="580" y="11208"/>
                  <a:pt x="2505" y="11208"/>
                </a:cubicBezTo>
                <a:lnTo>
                  <a:pt x="17908" y="11208"/>
                </a:lnTo>
                <a:cubicBezTo>
                  <a:pt x="18624" y="11208"/>
                  <a:pt x="19276" y="10676"/>
                  <a:pt x="19543" y="9849"/>
                </a:cubicBezTo>
                <a:lnTo>
                  <a:pt x="19546" y="9833"/>
                </a:lnTo>
                <a:cubicBezTo>
                  <a:pt x="20923" y="5525"/>
                  <a:pt x="20434" y="1240"/>
                  <a:pt x="18453" y="259"/>
                </a:cubicBezTo>
                <a:cubicBezTo>
                  <a:pt x="18178" y="122"/>
                  <a:pt x="17889" y="57"/>
                  <a:pt x="17591" y="57"/>
                </a:cubicBezTo>
                <a:cubicBezTo>
                  <a:pt x="16588" y="57"/>
                  <a:pt x="15488" y="798"/>
                  <a:pt x="14500" y="2067"/>
                </a:cubicBezTo>
                <a:cubicBezTo>
                  <a:pt x="14118" y="2559"/>
                  <a:pt x="13615" y="2796"/>
                  <a:pt x="13113" y="2796"/>
                </a:cubicBezTo>
                <a:cubicBezTo>
                  <a:pt x="12478" y="2796"/>
                  <a:pt x="11845" y="2415"/>
                  <a:pt x="11463" y="1689"/>
                </a:cubicBezTo>
                <a:cubicBezTo>
                  <a:pt x="10932" y="675"/>
                  <a:pt x="10234" y="48"/>
                  <a:pt x="9453" y="3"/>
                </a:cubicBezTo>
                <a:cubicBezTo>
                  <a:pt x="9423" y="1"/>
                  <a:pt x="9393" y="0"/>
                  <a:pt x="9363"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7748454" y="3357813"/>
            <a:ext cx="873863" cy="910103"/>
          </a:xfrm>
          <a:custGeom>
            <a:rect b="b" l="l" r="r" t="t"/>
            <a:pathLst>
              <a:path extrusionOk="0" h="107960" w="105000">
                <a:moveTo>
                  <a:pt x="52903" y="1"/>
                </a:moveTo>
                <a:cubicBezTo>
                  <a:pt x="52755" y="1"/>
                  <a:pt x="52620" y="5"/>
                  <a:pt x="52501" y="12"/>
                </a:cubicBezTo>
                <a:cubicBezTo>
                  <a:pt x="52384" y="5"/>
                  <a:pt x="52251" y="1"/>
                  <a:pt x="52105" y="1"/>
                </a:cubicBezTo>
                <a:cubicBezTo>
                  <a:pt x="51514" y="1"/>
                  <a:pt x="50704" y="67"/>
                  <a:pt x="49772" y="320"/>
                </a:cubicBezTo>
                <a:cubicBezTo>
                  <a:pt x="41171" y="2092"/>
                  <a:pt x="38882" y="14574"/>
                  <a:pt x="38273" y="21068"/>
                </a:cubicBezTo>
                <a:cubicBezTo>
                  <a:pt x="38143" y="22439"/>
                  <a:pt x="37007" y="23495"/>
                  <a:pt x="35648" y="23495"/>
                </a:cubicBezTo>
                <a:cubicBezTo>
                  <a:pt x="35599" y="23495"/>
                  <a:pt x="35550" y="23494"/>
                  <a:pt x="35500" y="23491"/>
                </a:cubicBezTo>
                <a:cubicBezTo>
                  <a:pt x="35336" y="23482"/>
                  <a:pt x="35166" y="23477"/>
                  <a:pt x="34991" y="23477"/>
                </a:cubicBezTo>
                <a:cubicBezTo>
                  <a:pt x="31838" y="23477"/>
                  <a:pt x="27002" y="24958"/>
                  <a:pt x="24220" y="27740"/>
                </a:cubicBezTo>
                <a:cubicBezTo>
                  <a:pt x="20151" y="31809"/>
                  <a:pt x="20572" y="43362"/>
                  <a:pt x="21078" y="49188"/>
                </a:cubicBezTo>
                <a:cubicBezTo>
                  <a:pt x="21217" y="50780"/>
                  <a:pt x="19931" y="52072"/>
                  <a:pt x="18335" y="52072"/>
                </a:cubicBezTo>
                <a:cubicBezTo>
                  <a:pt x="18326" y="52072"/>
                  <a:pt x="18318" y="52072"/>
                  <a:pt x="18309" y="52072"/>
                </a:cubicBezTo>
                <a:cubicBezTo>
                  <a:pt x="18282" y="52071"/>
                  <a:pt x="18255" y="52071"/>
                  <a:pt x="18228" y="52071"/>
                </a:cubicBezTo>
                <a:cubicBezTo>
                  <a:pt x="12421" y="52071"/>
                  <a:pt x="10390" y="58167"/>
                  <a:pt x="10390" y="58167"/>
                </a:cubicBezTo>
                <a:cubicBezTo>
                  <a:pt x="1" y="81542"/>
                  <a:pt x="45694" y="104915"/>
                  <a:pt x="51319" y="107686"/>
                </a:cubicBezTo>
                <a:cubicBezTo>
                  <a:pt x="51683" y="107865"/>
                  <a:pt x="52083" y="107959"/>
                  <a:pt x="52490" y="107959"/>
                </a:cubicBezTo>
                <a:cubicBezTo>
                  <a:pt x="52494" y="107959"/>
                  <a:pt x="52498" y="107959"/>
                  <a:pt x="52501" y="107959"/>
                </a:cubicBezTo>
                <a:cubicBezTo>
                  <a:pt x="52505" y="107959"/>
                  <a:pt x="52509" y="107959"/>
                  <a:pt x="52512" y="107959"/>
                </a:cubicBezTo>
                <a:cubicBezTo>
                  <a:pt x="52918" y="107959"/>
                  <a:pt x="53317" y="107865"/>
                  <a:pt x="53681" y="107686"/>
                </a:cubicBezTo>
                <a:cubicBezTo>
                  <a:pt x="59307" y="104915"/>
                  <a:pt x="105000" y="81542"/>
                  <a:pt x="94611" y="58167"/>
                </a:cubicBezTo>
                <a:cubicBezTo>
                  <a:pt x="94611" y="58167"/>
                  <a:pt x="92580" y="52071"/>
                  <a:pt x="86773" y="52071"/>
                </a:cubicBezTo>
                <a:cubicBezTo>
                  <a:pt x="86746" y="52071"/>
                  <a:pt x="86719" y="52071"/>
                  <a:pt x="86692" y="52072"/>
                </a:cubicBezTo>
                <a:cubicBezTo>
                  <a:pt x="86682" y="52072"/>
                  <a:pt x="86672" y="52072"/>
                  <a:pt x="86663" y="52072"/>
                </a:cubicBezTo>
                <a:cubicBezTo>
                  <a:pt x="85068" y="52072"/>
                  <a:pt x="83784" y="50781"/>
                  <a:pt x="83922" y="49188"/>
                </a:cubicBezTo>
                <a:cubicBezTo>
                  <a:pt x="84429" y="43362"/>
                  <a:pt x="84850" y="31809"/>
                  <a:pt x="80781" y="27740"/>
                </a:cubicBezTo>
                <a:cubicBezTo>
                  <a:pt x="78002" y="24959"/>
                  <a:pt x="73168" y="23479"/>
                  <a:pt x="70014" y="23479"/>
                </a:cubicBezTo>
                <a:cubicBezTo>
                  <a:pt x="69838" y="23479"/>
                  <a:pt x="69666" y="23483"/>
                  <a:pt x="69501" y="23493"/>
                </a:cubicBezTo>
                <a:cubicBezTo>
                  <a:pt x="69451" y="23495"/>
                  <a:pt x="69402" y="23497"/>
                  <a:pt x="69353" y="23497"/>
                </a:cubicBezTo>
                <a:cubicBezTo>
                  <a:pt x="67995" y="23497"/>
                  <a:pt x="66858" y="22439"/>
                  <a:pt x="66730" y="21068"/>
                </a:cubicBezTo>
                <a:cubicBezTo>
                  <a:pt x="66121" y="14574"/>
                  <a:pt x="63828" y="2092"/>
                  <a:pt x="55229" y="320"/>
                </a:cubicBezTo>
                <a:cubicBezTo>
                  <a:pt x="54301" y="68"/>
                  <a:pt x="53492" y="1"/>
                  <a:pt x="529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8064099" y="3670042"/>
            <a:ext cx="255401" cy="862271"/>
          </a:xfrm>
          <a:custGeom>
            <a:rect b="b" l="l" r="r" t="t"/>
            <a:pathLst>
              <a:path extrusionOk="0" h="102286" w="30688">
                <a:moveTo>
                  <a:pt x="15346" y="0"/>
                </a:moveTo>
                <a:cubicBezTo>
                  <a:pt x="14594" y="0"/>
                  <a:pt x="13985" y="616"/>
                  <a:pt x="13996" y="1368"/>
                </a:cubicBezTo>
                <a:lnTo>
                  <a:pt x="13996" y="41896"/>
                </a:lnTo>
                <a:lnTo>
                  <a:pt x="2554" y="28165"/>
                </a:lnTo>
                <a:cubicBezTo>
                  <a:pt x="2286" y="27845"/>
                  <a:pt x="1902" y="27679"/>
                  <a:pt x="1515" y="27679"/>
                </a:cubicBezTo>
                <a:cubicBezTo>
                  <a:pt x="1210" y="27679"/>
                  <a:pt x="904" y="27782"/>
                  <a:pt x="651" y="27993"/>
                </a:cubicBezTo>
                <a:cubicBezTo>
                  <a:pt x="77" y="28471"/>
                  <a:pt x="0" y="29322"/>
                  <a:pt x="477" y="29897"/>
                </a:cubicBezTo>
                <a:lnTo>
                  <a:pt x="13996" y="46117"/>
                </a:lnTo>
                <a:lnTo>
                  <a:pt x="13996" y="100953"/>
                </a:lnTo>
                <a:cubicBezTo>
                  <a:pt x="14004" y="101692"/>
                  <a:pt x="14607" y="102286"/>
                  <a:pt x="15346" y="102286"/>
                </a:cubicBezTo>
                <a:cubicBezTo>
                  <a:pt x="16086" y="102286"/>
                  <a:pt x="16688" y="101692"/>
                  <a:pt x="16697" y="100953"/>
                </a:cubicBezTo>
                <a:lnTo>
                  <a:pt x="16697" y="34417"/>
                </a:lnTo>
                <a:lnTo>
                  <a:pt x="30198" y="18852"/>
                </a:lnTo>
                <a:cubicBezTo>
                  <a:pt x="30687" y="18288"/>
                  <a:pt x="30626" y="17433"/>
                  <a:pt x="30064" y="16946"/>
                </a:cubicBezTo>
                <a:cubicBezTo>
                  <a:pt x="29808" y="16723"/>
                  <a:pt x="29492" y="16614"/>
                  <a:pt x="29178" y="16614"/>
                </a:cubicBezTo>
                <a:cubicBezTo>
                  <a:pt x="28800" y="16614"/>
                  <a:pt x="28423" y="16772"/>
                  <a:pt x="28156" y="17080"/>
                </a:cubicBezTo>
                <a:lnTo>
                  <a:pt x="16697" y="30292"/>
                </a:lnTo>
                <a:lnTo>
                  <a:pt x="16697" y="1368"/>
                </a:lnTo>
                <a:cubicBezTo>
                  <a:pt x="16707" y="616"/>
                  <a:pt x="16100" y="0"/>
                  <a:pt x="15346"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7862637" y="4307366"/>
            <a:ext cx="100111" cy="594812"/>
          </a:xfrm>
          <a:custGeom>
            <a:rect b="b" l="l" r="r" t="t"/>
            <a:pathLst>
              <a:path extrusionOk="0" h="70559" w="12029">
                <a:moveTo>
                  <a:pt x="4778" y="1"/>
                </a:moveTo>
                <a:cubicBezTo>
                  <a:pt x="4604" y="1"/>
                  <a:pt x="4431" y="6"/>
                  <a:pt x="4261" y="14"/>
                </a:cubicBezTo>
                <a:cubicBezTo>
                  <a:pt x="894" y="189"/>
                  <a:pt x="1" y="5744"/>
                  <a:pt x="502" y="15486"/>
                </a:cubicBezTo>
                <a:cubicBezTo>
                  <a:pt x="836" y="21974"/>
                  <a:pt x="1379" y="29361"/>
                  <a:pt x="2700" y="33521"/>
                </a:cubicBezTo>
                <a:cubicBezTo>
                  <a:pt x="2089" y="36017"/>
                  <a:pt x="1647" y="38937"/>
                  <a:pt x="1731" y="42011"/>
                </a:cubicBezTo>
                <a:cubicBezTo>
                  <a:pt x="1867" y="46930"/>
                  <a:pt x="3309" y="59929"/>
                  <a:pt x="3250" y="63400"/>
                </a:cubicBezTo>
                <a:cubicBezTo>
                  <a:pt x="3206" y="66104"/>
                  <a:pt x="4295" y="70558"/>
                  <a:pt x="7212" y="70558"/>
                </a:cubicBezTo>
                <a:cubicBezTo>
                  <a:pt x="7385" y="70558"/>
                  <a:pt x="7565" y="70543"/>
                  <a:pt x="7751" y="70510"/>
                </a:cubicBezTo>
                <a:cubicBezTo>
                  <a:pt x="11074" y="69929"/>
                  <a:pt x="7993" y="67295"/>
                  <a:pt x="6900" y="62256"/>
                </a:cubicBezTo>
                <a:cubicBezTo>
                  <a:pt x="5998" y="58100"/>
                  <a:pt x="9471" y="44133"/>
                  <a:pt x="9500" y="38394"/>
                </a:cubicBezTo>
                <a:cubicBezTo>
                  <a:pt x="9511" y="36154"/>
                  <a:pt x="9316" y="34196"/>
                  <a:pt x="8959" y="32673"/>
                </a:cubicBezTo>
                <a:cubicBezTo>
                  <a:pt x="10480" y="28945"/>
                  <a:pt x="11502" y="23177"/>
                  <a:pt x="11646" y="17341"/>
                </a:cubicBezTo>
                <a:cubicBezTo>
                  <a:pt x="12028" y="1854"/>
                  <a:pt x="8063" y="1"/>
                  <a:pt x="47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7922196" y="4462591"/>
            <a:ext cx="35545" cy="298397"/>
          </a:xfrm>
          <a:custGeom>
            <a:rect b="b" l="l" r="r" t="t"/>
            <a:pathLst>
              <a:path extrusionOk="0" h="35397" w="4271">
                <a:moveTo>
                  <a:pt x="232" y="0"/>
                </a:moveTo>
                <a:cubicBezTo>
                  <a:pt x="232" y="1"/>
                  <a:pt x="1778" y="8717"/>
                  <a:pt x="1" y="14285"/>
                </a:cubicBezTo>
                <a:cubicBezTo>
                  <a:pt x="1" y="14285"/>
                  <a:pt x="1809" y="21642"/>
                  <a:pt x="1183" y="27511"/>
                </a:cubicBezTo>
                <a:cubicBezTo>
                  <a:pt x="636" y="32633"/>
                  <a:pt x="319" y="34902"/>
                  <a:pt x="248" y="35397"/>
                </a:cubicBezTo>
                <a:cubicBezTo>
                  <a:pt x="1056" y="29906"/>
                  <a:pt x="2326" y="23445"/>
                  <a:pt x="2344" y="19981"/>
                </a:cubicBezTo>
                <a:cubicBezTo>
                  <a:pt x="2356" y="17741"/>
                  <a:pt x="2161" y="15785"/>
                  <a:pt x="1802" y="14262"/>
                </a:cubicBezTo>
                <a:cubicBezTo>
                  <a:pt x="2988" y="11357"/>
                  <a:pt x="3870" y="7215"/>
                  <a:pt x="4270" y="2766"/>
                </a:cubicBezTo>
                <a:lnTo>
                  <a:pt x="232"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7924128" y="4761897"/>
            <a:ext cx="8" cy="8"/>
          </a:xfrm>
          <a:custGeom>
            <a:rect b="b" l="l" r="r" t="t"/>
            <a:pathLst>
              <a:path extrusionOk="0" h="1" w="1">
                <a:moveTo>
                  <a:pt x="0" y="1"/>
                </a:move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7883123" y="4797380"/>
            <a:ext cx="73887" cy="105687"/>
          </a:xfrm>
          <a:custGeom>
            <a:rect b="b" l="l" r="r" t="t"/>
            <a:pathLst>
              <a:path extrusionOk="0" h="12537" w="8878">
                <a:moveTo>
                  <a:pt x="4505" y="0"/>
                </a:moveTo>
                <a:cubicBezTo>
                  <a:pt x="3994" y="204"/>
                  <a:pt x="3167" y="465"/>
                  <a:pt x="2096" y="465"/>
                </a:cubicBezTo>
                <a:cubicBezTo>
                  <a:pt x="1551" y="465"/>
                  <a:pt x="943" y="397"/>
                  <a:pt x="281" y="221"/>
                </a:cubicBezTo>
                <a:lnTo>
                  <a:pt x="281" y="221"/>
                </a:lnTo>
                <a:cubicBezTo>
                  <a:pt x="457" y="2197"/>
                  <a:pt x="177" y="3843"/>
                  <a:pt x="130" y="4811"/>
                </a:cubicBezTo>
                <a:cubicBezTo>
                  <a:pt x="1" y="7576"/>
                  <a:pt x="2016" y="12537"/>
                  <a:pt x="4981" y="12537"/>
                </a:cubicBezTo>
                <a:cubicBezTo>
                  <a:pt x="5178" y="12537"/>
                  <a:pt x="5379" y="12515"/>
                  <a:pt x="5584" y="12469"/>
                </a:cubicBezTo>
                <a:cubicBezTo>
                  <a:pt x="8877" y="11731"/>
                  <a:pt x="5736" y="9033"/>
                  <a:pt x="4408" y="4052"/>
                </a:cubicBezTo>
                <a:cubicBezTo>
                  <a:pt x="4162" y="3130"/>
                  <a:pt x="4415" y="1709"/>
                  <a:pt x="4505"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7892454" y="4874642"/>
            <a:ext cx="49810" cy="28426"/>
          </a:xfrm>
          <a:custGeom>
            <a:rect b="b" l="l" r="r" t="t"/>
            <a:pathLst>
              <a:path extrusionOk="0" h="3372" w="5985">
                <a:moveTo>
                  <a:pt x="1" y="1"/>
                </a:moveTo>
                <a:lnTo>
                  <a:pt x="1" y="1"/>
                </a:lnTo>
                <a:cubicBezTo>
                  <a:pt x="857" y="1838"/>
                  <a:pt x="2211" y="3372"/>
                  <a:pt x="3860" y="3372"/>
                </a:cubicBezTo>
                <a:cubicBezTo>
                  <a:pt x="4057" y="3372"/>
                  <a:pt x="4258" y="3350"/>
                  <a:pt x="4463" y="3304"/>
                </a:cubicBezTo>
                <a:cubicBezTo>
                  <a:pt x="5624" y="3045"/>
                  <a:pt x="5984" y="2540"/>
                  <a:pt x="5908" y="1781"/>
                </a:cubicBezTo>
                <a:lnTo>
                  <a:pt x="5908" y="1781"/>
                </a:lnTo>
                <a:cubicBezTo>
                  <a:pt x="5642" y="1858"/>
                  <a:pt x="5370" y="1919"/>
                  <a:pt x="5095" y="1960"/>
                </a:cubicBezTo>
                <a:cubicBezTo>
                  <a:pt x="4813" y="2006"/>
                  <a:pt x="4536" y="2028"/>
                  <a:pt x="4265" y="2028"/>
                </a:cubicBezTo>
                <a:cubicBezTo>
                  <a:pt x="2583" y="2028"/>
                  <a:pt x="1123" y="1185"/>
                  <a:pt x="1"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7767991" y="4307366"/>
            <a:ext cx="106137" cy="594096"/>
          </a:xfrm>
          <a:custGeom>
            <a:rect b="b" l="l" r="r" t="t"/>
            <a:pathLst>
              <a:path extrusionOk="0" h="70474" w="12753">
                <a:moveTo>
                  <a:pt x="7592" y="0"/>
                </a:moveTo>
                <a:cubicBezTo>
                  <a:pt x="4308" y="0"/>
                  <a:pt x="344" y="1859"/>
                  <a:pt x="726" y="17341"/>
                </a:cubicBezTo>
                <a:cubicBezTo>
                  <a:pt x="872" y="23252"/>
                  <a:pt x="1920" y="29095"/>
                  <a:pt x="3474" y="32818"/>
                </a:cubicBezTo>
                <a:cubicBezTo>
                  <a:pt x="3109" y="34951"/>
                  <a:pt x="3140" y="37395"/>
                  <a:pt x="3046" y="38243"/>
                </a:cubicBezTo>
                <a:cubicBezTo>
                  <a:pt x="2421" y="43948"/>
                  <a:pt x="5563" y="57879"/>
                  <a:pt x="4468" y="61988"/>
                </a:cubicBezTo>
                <a:cubicBezTo>
                  <a:pt x="3142" y="66971"/>
                  <a:pt x="0" y="69669"/>
                  <a:pt x="3291" y="70405"/>
                </a:cubicBezTo>
                <a:cubicBezTo>
                  <a:pt x="3496" y="70451"/>
                  <a:pt x="3697" y="70473"/>
                  <a:pt x="3894" y="70473"/>
                </a:cubicBezTo>
                <a:cubicBezTo>
                  <a:pt x="6860" y="70473"/>
                  <a:pt x="8877" y="65512"/>
                  <a:pt x="8746" y="62747"/>
                </a:cubicBezTo>
                <a:cubicBezTo>
                  <a:pt x="8582" y="59280"/>
                  <a:pt x="10274" y="47126"/>
                  <a:pt x="10638" y="42218"/>
                </a:cubicBezTo>
                <a:cubicBezTo>
                  <a:pt x="10887" y="38882"/>
                  <a:pt x="10502" y="35696"/>
                  <a:pt x="9931" y="33032"/>
                </a:cubicBezTo>
                <a:cubicBezTo>
                  <a:pt x="11259" y="28801"/>
                  <a:pt x="11931" y="21727"/>
                  <a:pt x="12251" y="15486"/>
                </a:cubicBezTo>
                <a:cubicBezTo>
                  <a:pt x="12753" y="5744"/>
                  <a:pt x="11480" y="189"/>
                  <a:pt x="8112" y="14"/>
                </a:cubicBezTo>
                <a:cubicBezTo>
                  <a:pt x="7941" y="6"/>
                  <a:pt x="7768" y="0"/>
                  <a:pt x="75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7822331" y="4467927"/>
            <a:ext cx="41929" cy="329714"/>
          </a:xfrm>
          <a:custGeom>
            <a:rect b="b" l="l" r="r" t="t"/>
            <a:pathLst>
              <a:path extrusionOk="0" h="39112" w="5038">
                <a:moveTo>
                  <a:pt x="1" y="1"/>
                </a:moveTo>
                <a:cubicBezTo>
                  <a:pt x="1" y="1"/>
                  <a:pt x="3048" y="10044"/>
                  <a:pt x="1783" y="13709"/>
                </a:cubicBezTo>
                <a:cubicBezTo>
                  <a:pt x="1783" y="13709"/>
                  <a:pt x="3898" y="21042"/>
                  <a:pt x="3139" y="26415"/>
                </a:cubicBezTo>
                <a:cubicBezTo>
                  <a:pt x="2380" y="31788"/>
                  <a:pt x="2446" y="39110"/>
                  <a:pt x="2446" y="39112"/>
                </a:cubicBezTo>
                <a:cubicBezTo>
                  <a:pt x="2895" y="34010"/>
                  <a:pt x="3847" y="26711"/>
                  <a:pt x="4110" y="23172"/>
                </a:cubicBezTo>
                <a:cubicBezTo>
                  <a:pt x="4359" y="19836"/>
                  <a:pt x="3972" y="16650"/>
                  <a:pt x="3403" y="13987"/>
                </a:cubicBezTo>
                <a:cubicBezTo>
                  <a:pt x="4126" y="11681"/>
                  <a:pt x="4655" y="8533"/>
                  <a:pt x="5038" y="5135"/>
                </a:cubicBezTo>
                <a:lnTo>
                  <a:pt x="1" y="1"/>
                </a:ln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7767991" y="4795778"/>
            <a:ext cx="74694" cy="105695"/>
          </a:xfrm>
          <a:custGeom>
            <a:rect b="b" l="l" r="r" t="t"/>
            <a:pathLst>
              <a:path extrusionOk="0" h="12538" w="8975">
                <a:moveTo>
                  <a:pt x="4656" y="1"/>
                </a:moveTo>
                <a:cubicBezTo>
                  <a:pt x="4746" y="1710"/>
                  <a:pt x="4715" y="3130"/>
                  <a:pt x="4468" y="4052"/>
                </a:cubicBezTo>
                <a:cubicBezTo>
                  <a:pt x="3142" y="9035"/>
                  <a:pt x="0" y="11733"/>
                  <a:pt x="3291" y="12469"/>
                </a:cubicBezTo>
                <a:cubicBezTo>
                  <a:pt x="3496" y="12515"/>
                  <a:pt x="3697" y="12537"/>
                  <a:pt x="3894" y="12537"/>
                </a:cubicBezTo>
                <a:cubicBezTo>
                  <a:pt x="6860" y="12537"/>
                  <a:pt x="8877" y="7576"/>
                  <a:pt x="8746" y="4811"/>
                </a:cubicBezTo>
                <a:cubicBezTo>
                  <a:pt x="8701" y="3844"/>
                  <a:pt x="8800" y="2197"/>
                  <a:pt x="8974" y="222"/>
                </a:cubicBezTo>
                <a:lnTo>
                  <a:pt x="8974" y="222"/>
                </a:lnTo>
                <a:cubicBezTo>
                  <a:pt x="8312" y="398"/>
                  <a:pt x="7694" y="465"/>
                  <a:pt x="7135" y="465"/>
                </a:cubicBezTo>
                <a:cubicBezTo>
                  <a:pt x="6035" y="465"/>
                  <a:pt x="5167" y="205"/>
                  <a:pt x="4656"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7782450" y="4875435"/>
            <a:ext cx="48936" cy="26032"/>
          </a:xfrm>
          <a:custGeom>
            <a:rect b="b" l="l" r="r" t="t"/>
            <a:pathLst>
              <a:path extrusionOk="0" h="3088" w="5880">
                <a:moveTo>
                  <a:pt x="5879" y="1"/>
                </a:moveTo>
                <a:cubicBezTo>
                  <a:pt x="4920" y="1186"/>
                  <a:pt x="3673" y="2030"/>
                  <a:pt x="2234" y="2030"/>
                </a:cubicBezTo>
                <a:cubicBezTo>
                  <a:pt x="2003" y="2030"/>
                  <a:pt x="1766" y="2008"/>
                  <a:pt x="1525" y="1962"/>
                </a:cubicBezTo>
                <a:cubicBezTo>
                  <a:pt x="837" y="1832"/>
                  <a:pt x="390" y="1638"/>
                  <a:pt x="125" y="1383"/>
                </a:cubicBezTo>
                <a:lnTo>
                  <a:pt x="125" y="1383"/>
                </a:lnTo>
                <a:cubicBezTo>
                  <a:pt x="0" y="2208"/>
                  <a:pt x="338" y="2747"/>
                  <a:pt x="1554" y="3020"/>
                </a:cubicBezTo>
                <a:cubicBezTo>
                  <a:pt x="1759" y="3066"/>
                  <a:pt x="1960" y="3088"/>
                  <a:pt x="2157" y="3088"/>
                </a:cubicBezTo>
                <a:cubicBezTo>
                  <a:pt x="3721" y="3088"/>
                  <a:pt x="5020" y="1709"/>
                  <a:pt x="5879"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7777821" y="3744531"/>
            <a:ext cx="174223" cy="299796"/>
          </a:xfrm>
          <a:custGeom>
            <a:rect b="b" l="l" r="r" t="t"/>
            <a:pathLst>
              <a:path extrusionOk="0" h="35563" w="20934">
                <a:moveTo>
                  <a:pt x="10339" y="1"/>
                </a:moveTo>
                <a:cubicBezTo>
                  <a:pt x="1843" y="1"/>
                  <a:pt x="0" y="11162"/>
                  <a:pt x="445" y="17716"/>
                </a:cubicBezTo>
                <a:cubicBezTo>
                  <a:pt x="982" y="25635"/>
                  <a:pt x="4141" y="34450"/>
                  <a:pt x="4141" y="34450"/>
                </a:cubicBezTo>
                <a:cubicBezTo>
                  <a:pt x="4141" y="34450"/>
                  <a:pt x="10136" y="35563"/>
                  <a:pt x="14736" y="35563"/>
                </a:cubicBezTo>
                <a:cubicBezTo>
                  <a:pt x="17511" y="35563"/>
                  <a:pt x="19779" y="35158"/>
                  <a:pt x="19916" y="33859"/>
                </a:cubicBezTo>
                <a:cubicBezTo>
                  <a:pt x="20330" y="29915"/>
                  <a:pt x="20295" y="24940"/>
                  <a:pt x="20295" y="20932"/>
                </a:cubicBezTo>
                <a:cubicBezTo>
                  <a:pt x="20295" y="15759"/>
                  <a:pt x="20934" y="10486"/>
                  <a:pt x="19192" y="6068"/>
                </a:cubicBezTo>
                <a:cubicBezTo>
                  <a:pt x="17442" y="1633"/>
                  <a:pt x="15216" y="883"/>
                  <a:pt x="13209" y="380"/>
                </a:cubicBezTo>
                <a:cubicBezTo>
                  <a:pt x="12178" y="121"/>
                  <a:pt x="11222" y="1"/>
                  <a:pt x="10339"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7796351" y="3773793"/>
            <a:ext cx="141299" cy="224171"/>
          </a:xfrm>
          <a:custGeom>
            <a:rect b="b" l="l" r="r" t="t"/>
            <a:pathLst>
              <a:path extrusionOk="0" h="26592" w="16978">
                <a:moveTo>
                  <a:pt x="11198" y="0"/>
                </a:moveTo>
                <a:lnTo>
                  <a:pt x="5706" y="844"/>
                </a:lnTo>
                <a:lnTo>
                  <a:pt x="1668" y="4146"/>
                </a:lnTo>
                <a:cubicBezTo>
                  <a:pt x="1668" y="4146"/>
                  <a:pt x="1" y="9961"/>
                  <a:pt x="25" y="12743"/>
                </a:cubicBezTo>
                <a:cubicBezTo>
                  <a:pt x="50" y="15524"/>
                  <a:pt x="1090" y="22096"/>
                  <a:pt x="1412" y="24120"/>
                </a:cubicBezTo>
                <a:cubicBezTo>
                  <a:pt x="1561" y="25059"/>
                  <a:pt x="1876" y="25311"/>
                  <a:pt x="2170" y="25311"/>
                </a:cubicBezTo>
                <a:cubicBezTo>
                  <a:pt x="2510" y="25311"/>
                  <a:pt x="2822" y="24976"/>
                  <a:pt x="2822" y="24976"/>
                </a:cubicBezTo>
                <a:cubicBezTo>
                  <a:pt x="2822" y="24976"/>
                  <a:pt x="5322" y="25953"/>
                  <a:pt x="5642" y="25953"/>
                </a:cubicBezTo>
                <a:cubicBezTo>
                  <a:pt x="5962" y="25953"/>
                  <a:pt x="9615" y="26592"/>
                  <a:pt x="9615" y="26592"/>
                </a:cubicBezTo>
                <a:cubicBezTo>
                  <a:pt x="9615" y="26592"/>
                  <a:pt x="14680" y="25509"/>
                  <a:pt x="15269" y="24195"/>
                </a:cubicBezTo>
                <a:cubicBezTo>
                  <a:pt x="15859" y="22879"/>
                  <a:pt x="16212" y="19231"/>
                  <a:pt x="16248" y="18136"/>
                </a:cubicBezTo>
                <a:cubicBezTo>
                  <a:pt x="16330" y="15663"/>
                  <a:pt x="16424" y="11879"/>
                  <a:pt x="16701" y="10233"/>
                </a:cubicBezTo>
                <a:cubicBezTo>
                  <a:pt x="16978" y="8586"/>
                  <a:pt x="15269" y="1703"/>
                  <a:pt x="15269" y="1703"/>
                </a:cubicBezTo>
                <a:lnTo>
                  <a:pt x="1119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7833460" y="3921279"/>
            <a:ext cx="65598" cy="67002"/>
          </a:xfrm>
          <a:custGeom>
            <a:rect b="b" l="l" r="r" t="t"/>
            <a:pathLst>
              <a:path extrusionOk="0" h="7948" w="7882">
                <a:moveTo>
                  <a:pt x="5355" y="1"/>
                </a:moveTo>
                <a:cubicBezTo>
                  <a:pt x="3672" y="1"/>
                  <a:pt x="1252" y="490"/>
                  <a:pt x="1252" y="490"/>
                </a:cubicBezTo>
                <a:cubicBezTo>
                  <a:pt x="1252" y="490"/>
                  <a:pt x="1323" y="5936"/>
                  <a:pt x="589" y="6815"/>
                </a:cubicBezTo>
                <a:cubicBezTo>
                  <a:pt x="1" y="7517"/>
                  <a:pt x="2138" y="7948"/>
                  <a:pt x="4221" y="7948"/>
                </a:cubicBezTo>
                <a:cubicBezTo>
                  <a:pt x="6073" y="7948"/>
                  <a:pt x="7882" y="7608"/>
                  <a:pt x="7699" y="6815"/>
                </a:cubicBezTo>
                <a:cubicBezTo>
                  <a:pt x="7415" y="5581"/>
                  <a:pt x="6870" y="2232"/>
                  <a:pt x="6940" y="584"/>
                </a:cubicBezTo>
                <a:cubicBezTo>
                  <a:pt x="6959" y="144"/>
                  <a:pt x="6265" y="1"/>
                  <a:pt x="5355"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7843524" y="3905734"/>
            <a:ext cx="49885" cy="49054"/>
          </a:xfrm>
          <a:custGeom>
            <a:rect b="b" l="l" r="r" t="t"/>
            <a:pathLst>
              <a:path extrusionOk="0" h="5819" w="5994">
                <a:moveTo>
                  <a:pt x="4243" y="0"/>
                </a:moveTo>
                <a:cubicBezTo>
                  <a:pt x="2591" y="0"/>
                  <a:pt x="62" y="618"/>
                  <a:pt x="62" y="618"/>
                </a:cubicBezTo>
                <a:lnTo>
                  <a:pt x="1" y="4835"/>
                </a:lnTo>
                <a:cubicBezTo>
                  <a:pt x="1" y="4835"/>
                  <a:pt x="4142" y="4960"/>
                  <a:pt x="5994" y="5818"/>
                </a:cubicBezTo>
                <a:cubicBezTo>
                  <a:pt x="5994" y="5818"/>
                  <a:pt x="5562" y="1497"/>
                  <a:pt x="5637" y="618"/>
                </a:cubicBezTo>
                <a:cubicBezTo>
                  <a:pt x="5676" y="155"/>
                  <a:pt x="5069" y="0"/>
                  <a:pt x="4243" y="0"/>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7796559" y="3760996"/>
            <a:ext cx="137396" cy="175959"/>
          </a:xfrm>
          <a:custGeom>
            <a:rect b="b" l="l" r="r" t="t"/>
            <a:pathLst>
              <a:path extrusionOk="0" h="20873" w="16509">
                <a:moveTo>
                  <a:pt x="8255" y="1"/>
                </a:moveTo>
                <a:cubicBezTo>
                  <a:pt x="6066" y="1"/>
                  <a:pt x="3967" y="1099"/>
                  <a:pt x="2418" y="3057"/>
                </a:cubicBezTo>
                <a:cubicBezTo>
                  <a:pt x="871" y="5015"/>
                  <a:pt x="0" y="7669"/>
                  <a:pt x="0" y="10437"/>
                </a:cubicBezTo>
                <a:cubicBezTo>
                  <a:pt x="0" y="13204"/>
                  <a:pt x="871" y="15858"/>
                  <a:pt x="2418" y="17816"/>
                </a:cubicBezTo>
                <a:cubicBezTo>
                  <a:pt x="3967" y="19774"/>
                  <a:pt x="6066" y="20873"/>
                  <a:pt x="8255" y="20873"/>
                </a:cubicBezTo>
                <a:cubicBezTo>
                  <a:pt x="10445" y="20873"/>
                  <a:pt x="12544" y="19774"/>
                  <a:pt x="14091" y="17816"/>
                </a:cubicBezTo>
                <a:cubicBezTo>
                  <a:pt x="15640" y="15858"/>
                  <a:pt x="16509" y="13204"/>
                  <a:pt x="16509" y="10437"/>
                </a:cubicBezTo>
                <a:cubicBezTo>
                  <a:pt x="16509" y="7669"/>
                  <a:pt x="15640" y="5015"/>
                  <a:pt x="14091" y="3057"/>
                </a:cubicBezTo>
                <a:cubicBezTo>
                  <a:pt x="12544" y="1099"/>
                  <a:pt x="10445" y="1"/>
                  <a:pt x="82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7800239" y="3864148"/>
            <a:ext cx="132711" cy="72810"/>
          </a:xfrm>
          <a:custGeom>
            <a:rect b="b" l="l" r="r" t="t"/>
            <a:pathLst>
              <a:path extrusionOk="0" h="8637" w="15946">
                <a:moveTo>
                  <a:pt x="15945" y="0"/>
                </a:moveTo>
                <a:cubicBezTo>
                  <a:pt x="14782" y="4127"/>
                  <a:pt x="11524" y="7098"/>
                  <a:pt x="7688" y="7098"/>
                </a:cubicBezTo>
                <a:cubicBezTo>
                  <a:pt x="4359" y="7098"/>
                  <a:pt x="1468" y="4863"/>
                  <a:pt x="0" y="1577"/>
                </a:cubicBezTo>
                <a:lnTo>
                  <a:pt x="0" y="1577"/>
                </a:lnTo>
                <a:cubicBezTo>
                  <a:pt x="1111" y="5683"/>
                  <a:pt x="4188" y="8637"/>
                  <a:pt x="7813" y="8637"/>
                </a:cubicBezTo>
                <a:cubicBezTo>
                  <a:pt x="11886" y="8637"/>
                  <a:pt x="15270" y="4907"/>
                  <a:pt x="15945" y="0"/>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7780735" y="3748030"/>
            <a:ext cx="146776" cy="154766"/>
          </a:xfrm>
          <a:custGeom>
            <a:rect b="b" l="l" r="r" t="t"/>
            <a:pathLst>
              <a:path extrusionOk="0" h="18359" w="17636">
                <a:moveTo>
                  <a:pt x="10066" y="0"/>
                </a:moveTo>
                <a:cubicBezTo>
                  <a:pt x="4697" y="0"/>
                  <a:pt x="1557" y="5931"/>
                  <a:pt x="853" y="8972"/>
                </a:cubicBezTo>
                <a:cubicBezTo>
                  <a:pt x="1" y="12669"/>
                  <a:pt x="1901" y="18359"/>
                  <a:pt x="1901" y="18359"/>
                </a:cubicBezTo>
                <a:cubicBezTo>
                  <a:pt x="2190" y="14187"/>
                  <a:pt x="4021" y="15948"/>
                  <a:pt x="7206" y="11019"/>
                </a:cubicBezTo>
                <a:cubicBezTo>
                  <a:pt x="9387" y="7644"/>
                  <a:pt x="15117" y="9179"/>
                  <a:pt x="16506" y="5305"/>
                </a:cubicBezTo>
                <a:cubicBezTo>
                  <a:pt x="17635" y="2150"/>
                  <a:pt x="13843" y="914"/>
                  <a:pt x="13843" y="914"/>
                </a:cubicBezTo>
                <a:cubicBezTo>
                  <a:pt x="12482" y="275"/>
                  <a:pt x="11222" y="0"/>
                  <a:pt x="100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7899946" y="3767478"/>
            <a:ext cx="49228" cy="102129"/>
          </a:xfrm>
          <a:custGeom>
            <a:rect b="b" l="l" r="r" t="t"/>
            <a:pathLst>
              <a:path extrusionOk="0" h="12115" w="5915">
                <a:moveTo>
                  <a:pt x="1700" y="1"/>
                </a:moveTo>
                <a:cubicBezTo>
                  <a:pt x="0" y="1"/>
                  <a:pt x="810" y="2483"/>
                  <a:pt x="810" y="2483"/>
                </a:cubicBezTo>
                <a:cubicBezTo>
                  <a:pt x="810" y="2483"/>
                  <a:pt x="1548" y="5644"/>
                  <a:pt x="2900" y="7238"/>
                </a:cubicBezTo>
                <a:cubicBezTo>
                  <a:pt x="4251" y="8832"/>
                  <a:pt x="5227" y="10688"/>
                  <a:pt x="5436" y="11850"/>
                </a:cubicBezTo>
                <a:cubicBezTo>
                  <a:pt x="5469" y="12032"/>
                  <a:pt x="5505" y="12114"/>
                  <a:pt x="5541" y="12114"/>
                </a:cubicBezTo>
                <a:cubicBezTo>
                  <a:pt x="5734" y="12114"/>
                  <a:pt x="5915" y="9693"/>
                  <a:pt x="5436" y="7382"/>
                </a:cubicBezTo>
                <a:cubicBezTo>
                  <a:pt x="4869" y="4645"/>
                  <a:pt x="4033" y="297"/>
                  <a:pt x="1976" y="20"/>
                </a:cubicBezTo>
                <a:cubicBezTo>
                  <a:pt x="1877" y="7"/>
                  <a:pt x="1786" y="1"/>
                  <a:pt x="17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7925201" y="3830300"/>
            <a:ext cx="17952" cy="36460"/>
          </a:xfrm>
          <a:custGeom>
            <a:rect b="b" l="l" r="r" t="t"/>
            <a:pathLst>
              <a:path extrusionOk="0" h="4325" w="2157">
                <a:moveTo>
                  <a:pt x="1051" y="1"/>
                </a:moveTo>
                <a:cubicBezTo>
                  <a:pt x="816" y="1"/>
                  <a:pt x="584" y="93"/>
                  <a:pt x="413" y="296"/>
                </a:cubicBezTo>
                <a:cubicBezTo>
                  <a:pt x="141" y="620"/>
                  <a:pt x="38" y="1109"/>
                  <a:pt x="0" y="1521"/>
                </a:cubicBezTo>
                <a:lnTo>
                  <a:pt x="430" y="4264"/>
                </a:lnTo>
                <a:cubicBezTo>
                  <a:pt x="555" y="4306"/>
                  <a:pt x="672" y="4325"/>
                  <a:pt x="781" y="4325"/>
                </a:cubicBezTo>
                <a:cubicBezTo>
                  <a:pt x="1716" y="4325"/>
                  <a:pt x="2039" y="2903"/>
                  <a:pt x="2094" y="2137"/>
                </a:cubicBezTo>
                <a:cubicBezTo>
                  <a:pt x="2131" y="1627"/>
                  <a:pt x="2157" y="881"/>
                  <a:pt x="1863" y="439"/>
                </a:cubicBezTo>
                <a:cubicBezTo>
                  <a:pt x="1676" y="161"/>
                  <a:pt x="1361" y="1"/>
                  <a:pt x="1051"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7761789" y="4225297"/>
            <a:ext cx="236725" cy="310780"/>
          </a:xfrm>
          <a:custGeom>
            <a:rect b="b" l="l" r="r" t="t"/>
            <a:pathLst>
              <a:path extrusionOk="0" h="36866" w="28444">
                <a:moveTo>
                  <a:pt x="19600" y="1"/>
                </a:moveTo>
                <a:cubicBezTo>
                  <a:pt x="17739" y="1"/>
                  <a:pt x="16309" y="1943"/>
                  <a:pt x="16309" y="1943"/>
                </a:cubicBezTo>
                <a:lnTo>
                  <a:pt x="1708" y="5196"/>
                </a:lnTo>
                <a:cubicBezTo>
                  <a:pt x="1708" y="5196"/>
                  <a:pt x="0" y="11520"/>
                  <a:pt x="475" y="21379"/>
                </a:cubicBezTo>
                <a:cubicBezTo>
                  <a:pt x="949" y="31239"/>
                  <a:pt x="1772" y="34842"/>
                  <a:pt x="1772" y="34842"/>
                </a:cubicBezTo>
                <a:cubicBezTo>
                  <a:pt x="1772" y="34842"/>
                  <a:pt x="8569" y="36865"/>
                  <a:pt x="14955" y="36865"/>
                </a:cubicBezTo>
                <a:cubicBezTo>
                  <a:pt x="18148" y="36865"/>
                  <a:pt x="21238" y="36359"/>
                  <a:pt x="23325" y="34842"/>
                </a:cubicBezTo>
                <a:cubicBezTo>
                  <a:pt x="23325" y="34842"/>
                  <a:pt x="28443" y="13131"/>
                  <a:pt x="23325" y="3176"/>
                </a:cubicBezTo>
                <a:cubicBezTo>
                  <a:pt x="22077" y="749"/>
                  <a:pt x="20755" y="1"/>
                  <a:pt x="196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7912424" y="4266428"/>
            <a:ext cx="81669" cy="268040"/>
          </a:xfrm>
          <a:custGeom>
            <a:rect b="b" l="l" r="r" t="t"/>
            <a:pathLst>
              <a:path extrusionOk="0" h="31796" w="9813">
                <a:moveTo>
                  <a:pt x="5968" y="1"/>
                </a:moveTo>
                <a:lnTo>
                  <a:pt x="1455" y="345"/>
                </a:lnTo>
                <a:cubicBezTo>
                  <a:pt x="1455" y="345"/>
                  <a:pt x="3002" y="7725"/>
                  <a:pt x="2468" y="14417"/>
                </a:cubicBezTo>
                <a:cubicBezTo>
                  <a:pt x="2016" y="20082"/>
                  <a:pt x="1784" y="28106"/>
                  <a:pt x="0" y="31796"/>
                </a:cubicBezTo>
                <a:cubicBezTo>
                  <a:pt x="2010" y="31533"/>
                  <a:pt x="3841" y="30973"/>
                  <a:pt x="5229" y="29963"/>
                </a:cubicBezTo>
                <a:cubicBezTo>
                  <a:pt x="5229" y="29963"/>
                  <a:pt x="9813" y="10524"/>
                  <a:pt x="5968" y="1"/>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7775782" y="3960117"/>
            <a:ext cx="189087" cy="320719"/>
          </a:xfrm>
          <a:custGeom>
            <a:rect b="b" l="l" r="r" t="t"/>
            <a:pathLst>
              <a:path extrusionOk="0" h="38045" w="22720">
                <a:moveTo>
                  <a:pt x="6779" y="0"/>
                </a:moveTo>
                <a:cubicBezTo>
                  <a:pt x="5225" y="0"/>
                  <a:pt x="2866" y="141"/>
                  <a:pt x="1066" y="1362"/>
                </a:cubicBezTo>
                <a:cubicBezTo>
                  <a:pt x="366" y="1835"/>
                  <a:pt x="1816" y="6442"/>
                  <a:pt x="1683" y="8930"/>
                </a:cubicBezTo>
                <a:cubicBezTo>
                  <a:pt x="1462" y="13077"/>
                  <a:pt x="818" y="16450"/>
                  <a:pt x="502" y="22467"/>
                </a:cubicBezTo>
                <a:cubicBezTo>
                  <a:pt x="0" y="31969"/>
                  <a:pt x="28" y="36652"/>
                  <a:pt x="28" y="36652"/>
                </a:cubicBezTo>
                <a:cubicBezTo>
                  <a:pt x="3378" y="37697"/>
                  <a:pt x="6991" y="38045"/>
                  <a:pt x="10320" y="38045"/>
                </a:cubicBezTo>
                <a:cubicBezTo>
                  <a:pt x="16978" y="38045"/>
                  <a:pt x="22498" y="36652"/>
                  <a:pt x="22498" y="36652"/>
                </a:cubicBezTo>
                <a:cubicBezTo>
                  <a:pt x="22498" y="36652"/>
                  <a:pt x="22719" y="23374"/>
                  <a:pt x="22498" y="18955"/>
                </a:cubicBezTo>
                <a:cubicBezTo>
                  <a:pt x="22270" y="14442"/>
                  <a:pt x="21245" y="2603"/>
                  <a:pt x="19369" y="1144"/>
                </a:cubicBezTo>
                <a:cubicBezTo>
                  <a:pt x="18023" y="99"/>
                  <a:pt x="15393" y="9"/>
                  <a:pt x="14531" y="9"/>
                </a:cubicBezTo>
                <a:cubicBezTo>
                  <a:pt x="14353" y="9"/>
                  <a:pt x="14250" y="13"/>
                  <a:pt x="14250" y="13"/>
                </a:cubicBezTo>
                <a:cubicBezTo>
                  <a:pt x="12985" y="535"/>
                  <a:pt x="11858" y="709"/>
                  <a:pt x="10916" y="709"/>
                </a:cubicBezTo>
                <a:cubicBezTo>
                  <a:pt x="9034" y="709"/>
                  <a:pt x="7897" y="13"/>
                  <a:pt x="7897" y="13"/>
                </a:cubicBezTo>
                <a:cubicBezTo>
                  <a:pt x="7615" y="12"/>
                  <a:pt x="7231" y="0"/>
                  <a:pt x="67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7914114" y="4035390"/>
            <a:ext cx="58474" cy="128119"/>
          </a:xfrm>
          <a:custGeom>
            <a:rect b="b" l="l" r="r" t="t"/>
            <a:pathLst>
              <a:path extrusionOk="0" h="15198" w="7026">
                <a:moveTo>
                  <a:pt x="4778" y="1"/>
                </a:moveTo>
                <a:lnTo>
                  <a:pt x="1" y="5887"/>
                </a:lnTo>
                <a:lnTo>
                  <a:pt x="1447" y="14372"/>
                </a:lnTo>
                <a:cubicBezTo>
                  <a:pt x="1447" y="14372"/>
                  <a:pt x="2697" y="15198"/>
                  <a:pt x="3960" y="15198"/>
                </a:cubicBezTo>
                <a:cubicBezTo>
                  <a:pt x="5101" y="15198"/>
                  <a:pt x="6253" y="14523"/>
                  <a:pt x="6501" y="11956"/>
                </a:cubicBezTo>
                <a:cubicBezTo>
                  <a:pt x="7025" y="6547"/>
                  <a:pt x="4778" y="1"/>
                  <a:pt x="4778" y="1"/>
                </a:cubicBezTo>
                <a:close/>
              </a:path>
            </a:pathLst>
          </a:custGeom>
          <a:solidFill>
            <a:srgbClr val="57AA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7909926" y="4078814"/>
            <a:ext cx="39465" cy="44451"/>
          </a:xfrm>
          <a:custGeom>
            <a:rect b="b" l="l" r="r" t="t"/>
            <a:pathLst>
              <a:path extrusionOk="0" h="5273" w="4742">
                <a:moveTo>
                  <a:pt x="1525" y="0"/>
                </a:moveTo>
                <a:cubicBezTo>
                  <a:pt x="907" y="0"/>
                  <a:pt x="475" y="137"/>
                  <a:pt x="570" y="548"/>
                </a:cubicBezTo>
                <a:cubicBezTo>
                  <a:pt x="855" y="1779"/>
                  <a:pt x="1" y="4529"/>
                  <a:pt x="1" y="4529"/>
                </a:cubicBezTo>
                <a:cubicBezTo>
                  <a:pt x="703" y="5131"/>
                  <a:pt x="1990" y="5273"/>
                  <a:pt x="3046" y="5273"/>
                </a:cubicBezTo>
                <a:cubicBezTo>
                  <a:pt x="3985" y="5273"/>
                  <a:pt x="4742" y="5160"/>
                  <a:pt x="4742" y="5160"/>
                </a:cubicBezTo>
                <a:cubicBezTo>
                  <a:pt x="3983" y="4179"/>
                  <a:pt x="4742" y="548"/>
                  <a:pt x="4742" y="548"/>
                </a:cubicBezTo>
                <a:cubicBezTo>
                  <a:pt x="4742" y="548"/>
                  <a:pt x="2762" y="0"/>
                  <a:pt x="1525" y="0"/>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7912940" y="4081200"/>
            <a:ext cx="36369" cy="27802"/>
          </a:xfrm>
          <a:custGeom>
            <a:rect b="b" l="l" r="r" t="t"/>
            <a:pathLst>
              <a:path extrusionOk="0" h="3298" w="4370">
                <a:moveTo>
                  <a:pt x="1155" y="1"/>
                </a:moveTo>
                <a:cubicBezTo>
                  <a:pt x="599" y="1"/>
                  <a:pt x="193" y="112"/>
                  <a:pt x="187" y="434"/>
                </a:cubicBezTo>
                <a:lnTo>
                  <a:pt x="199" y="549"/>
                </a:lnTo>
                <a:cubicBezTo>
                  <a:pt x="316" y="1057"/>
                  <a:pt x="239" y="1821"/>
                  <a:pt x="110" y="2547"/>
                </a:cubicBezTo>
                <a:lnTo>
                  <a:pt x="1" y="2855"/>
                </a:lnTo>
                <a:cubicBezTo>
                  <a:pt x="1" y="2855"/>
                  <a:pt x="240" y="2841"/>
                  <a:pt x="619" y="2841"/>
                </a:cubicBezTo>
                <a:cubicBezTo>
                  <a:pt x="1434" y="2841"/>
                  <a:pt x="2899" y="2904"/>
                  <a:pt x="4037" y="3297"/>
                </a:cubicBezTo>
                <a:cubicBezTo>
                  <a:pt x="4070" y="1986"/>
                  <a:pt x="4369" y="549"/>
                  <a:pt x="4369" y="549"/>
                </a:cubicBezTo>
                <a:cubicBezTo>
                  <a:pt x="4369" y="549"/>
                  <a:pt x="2390" y="1"/>
                  <a:pt x="1155" y="1"/>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7839296" y="4105260"/>
            <a:ext cx="167906" cy="316757"/>
          </a:xfrm>
          <a:custGeom>
            <a:rect b="b" l="l" r="r" t="t"/>
            <a:pathLst>
              <a:path extrusionOk="0" h="37575" w="20175">
                <a:moveTo>
                  <a:pt x="8482" y="1"/>
                </a:moveTo>
                <a:cubicBezTo>
                  <a:pt x="3611" y="380"/>
                  <a:pt x="3062" y="7497"/>
                  <a:pt x="3062" y="10648"/>
                </a:cubicBezTo>
                <a:cubicBezTo>
                  <a:pt x="3062" y="17006"/>
                  <a:pt x="1" y="22472"/>
                  <a:pt x="1609" y="28935"/>
                </a:cubicBezTo>
                <a:cubicBezTo>
                  <a:pt x="2097" y="30891"/>
                  <a:pt x="4253" y="37575"/>
                  <a:pt x="7111" y="37575"/>
                </a:cubicBezTo>
                <a:cubicBezTo>
                  <a:pt x="7292" y="37575"/>
                  <a:pt x="7476" y="37548"/>
                  <a:pt x="7662" y="37491"/>
                </a:cubicBezTo>
                <a:cubicBezTo>
                  <a:pt x="9025" y="37077"/>
                  <a:pt x="9293" y="35246"/>
                  <a:pt x="9025" y="33847"/>
                </a:cubicBezTo>
                <a:cubicBezTo>
                  <a:pt x="8663" y="31941"/>
                  <a:pt x="7544" y="30226"/>
                  <a:pt x="7266" y="28307"/>
                </a:cubicBezTo>
                <a:cubicBezTo>
                  <a:pt x="6922" y="25939"/>
                  <a:pt x="8718" y="24964"/>
                  <a:pt x="10403" y="24964"/>
                </a:cubicBezTo>
                <a:cubicBezTo>
                  <a:pt x="11779" y="24964"/>
                  <a:pt x="13081" y="25615"/>
                  <a:pt x="13081" y="26690"/>
                </a:cubicBezTo>
                <a:cubicBezTo>
                  <a:pt x="13081" y="28357"/>
                  <a:pt x="12793" y="32703"/>
                  <a:pt x="12733" y="34209"/>
                </a:cubicBezTo>
                <a:cubicBezTo>
                  <a:pt x="12701" y="35044"/>
                  <a:pt x="12853" y="35942"/>
                  <a:pt x="13427" y="36551"/>
                </a:cubicBezTo>
                <a:cubicBezTo>
                  <a:pt x="13751" y="36895"/>
                  <a:pt x="14239" y="37096"/>
                  <a:pt x="14705" y="37096"/>
                </a:cubicBezTo>
                <a:cubicBezTo>
                  <a:pt x="15064" y="37096"/>
                  <a:pt x="15411" y="36976"/>
                  <a:pt x="15660" y="36712"/>
                </a:cubicBezTo>
                <a:cubicBezTo>
                  <a:pt x="15958" y="36393"/>
                  <a:pt x="16062" y="35946"/>
                  <a:pt x="16158" y="35519"/>
                </a:cubicBezTo>
                <a:cubicBezTo>
                  <a:pt x="16760" y="32795"/>
                  <a:pt x="17508" y="30139"/>
                  <a:pt x="18271" y="27473"/>
                </a:cubicBezTo>
                <a:cubicBezTo>
                  <a:pt x="20175" y="20807"/>
                  <a:pt x="17547" y="14458"/>
                  <a:pt x="15568" y="7809"/>
                </a:cubicBezTo>
                <a:cubicBezTo>
                  <a:pt x="15025" y="5980"/>
                  <a:pt x="15526" y="1956"/>
                  <a:pt x="15526" y="1956"/>
                </a:cubicBezTo>
                <a:cubicBezTo>
                  <a:pt x="14476" y="497"/>
                  <a:pt x="12522" y="264"/>
                  <a:pt x="12522" y="264"/>
                </a:cubicBezTo>
                <a:cubicBezTo>
                  <a:pt x="12048" y="395"/>
                  <a:pt x="11559" y="444"/>
                  <a:pt x="11091" y="444"/>
                </a:cubicBezTo>
                <a:cubicBezTo>
                  <a:pt x="9688" y="444"/>
                  <a:pt x="8482" y="1"/>
                  <a:pt x="848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7961445" y="4159651"/>
            <a:ext cx="35121" cy="101211"/>
          </a:xfrm>
          <a:custGeom>
            <a:rect b="b" l="l" r="r" t="t"/>
            <a:pathLst>
              <a:path extrusionOk="0" h="12006" w="4220">
                <a:moveTo>
                  <a:pt x="589" y="1"/>
                </a:moveTo>
                <a:cubicBezTo>
                  <a:pt x="589" y="1"/>
                  <a:pt x="1" y="3402"/>
                  <a:pt x="587" y="6002"/>
                </a:cubicBezTo>
                <a:cubicBezTo>
                  <a:pt x="1261" y="8980"/>
                  <a:pt x="3882" y="11627"/>
                  <a:pt x="4220" y="12005"/>
                </a:cubicBezTo>
                <a:cubicBezTo>
                  <a:pt x="4220" y="12005"/>
                  <a:pt x="3931" y="10447"/>
                  <a:pt x="2958" y="8716"/>
                </a:cubicBezTo>
                <a:cubicBezTo>
                  <a:pt x="1998" y="7005"/>
                  <a:pt x="1453" y="2289"/>
                  <a:pt x="1407" y="2289"/>
                </a:cubicBezTo>
                <a:cubicBezTo>
                  <a:pt x="1406" y="2289"/>
                  <a:pt x="1406" y="2290"/>
                  <a:pt x="1405" y="2291"/>
                </a:cubicBezTo>
                <a:cubicBezTo>
                  <a:pt x="1405" y="2295"/>
                  <a:pt x="1403" y="2297"/>
                  <a:pt x="1401" y="2297"/>
                </a:cubicBezTo>
                <a:cubicBezTo>
                  <a:pt x="1332" y="2297"/>
                  <a:pt x="589" y="1"/>
                  <a:pt x="589"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7852831" y="4159651"/>
            <a:ext cx="28039" cy="121046"/>
          </a:xfrm>
          <a:custGeom>
            <a:rect b="b" l="l" r="r" t="t"/>
            <a:pathLst>
              <a:path extrusionOk="0" h="14359" w="3369">
                <a:moveTo>
                  <a:pt x="3368" y="1"/>
                </a:moveTo>
                <a:lnTo>
                  <a:pt x="3368" y="1"/>
                </a:lnTo>
                <a:cubicBezTo>
                  <a:pt x="3368" y="1"/>
                  <a:pt x="1617" y="1439"/>
                  <a:pt x="1450" y="2514"/>
                </a:cubicBezTo>
                <a:cubicBezTo>
                  <a:pt x="1285" y="3592"/>
                  <a:pt x="1295" y="4460"/>
                  <a:pt x="1285" y="5275"/>
                </a:cubicBezTo>
                <a:cubicBezTo>
                  <a:pt x="1273" y="6089"/>
                  <a:pt x="996" y="9010"/>
                  <a:pt x="822" y="10127"/>
                </a:cubicBezTo>
                <a:cubicBezTo>
                  <a:pt x="646" y="11243"/>
                  <a:pt x="0" y="14358"/>
                  <a:pt x="0" y="14358"/>
                </a:cubicBezTo>
                <a:cubicBezTo>
                  <a:pt x="0" y="14358"/>
                  <a:pt x="1475" y="11126"/>
                  <a:pt x="1549" y="10127"/>
                </a:cubicBezTo>
                <a:cubicBezTo>
                  <a:pt x="1657" y="8710"/>
                  <a:pt x="2160" y="6047"/>
                  <a:pt x="2444" y="4505"/>
                </a:cubicBezTo>
                <a:cubicBezTo>
                  <a:pt x="2735" y="2934"/>
                  <a:pt x="3368" y="1"/>
                  <a:pt x="3368"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7885878" y="4297393"/>
            <a:ext cx="74561" cy="87436"/>
          </a:xfrm>
          <a:custGeom>
            <a:rect b="b" l="l" r="r" t="t"/>
            <a:pathLst>
              <a:path extrusionOk="0" h="10372" w="8959">
                <a:moveTo>
                  <a:pt x="5035" y="0"/>
                </a:moveTo>
                <a:cubicBezTo>
                  <a:pt x="3795" y="0"/>
                  <a:pt x="2455" y="521"/>
                  <a:pt x="1550" y="2057"/>
                </a:cubicBezTo>
                <a:cubicBezTo>
                  <a:pt x="0" y="4685"/>
                  <a:pt x="2312" y="8859"/>
                  <a:pt x="3267" y="10372"/>
                </a:cubicBezTo>
                <a:cubicBezTo>
                  <a:pt x="2808" y="8732"/>
                  <a:pt x="1915" y="7202"/>
                  <a:pt x="1670" y="5516"/>
                </a:cubicBezTo>
                <a:cubicBezTo>
                  <a:pt x="1326" y="3148"/>
                  <a:pt x="3122" y="2172"/>
                  <a:pt x="4807" y="2172"/>
                </a:cubicBezTo>
                <a:cubicBezTo>
                  <a:pt x="6183" y="2172"/>
                  <a:pt x="7485" y="2823"/>
                  <a:pt x="7485" y="3899"/>
                </a:cubicBezTo>
                <a:cubicBezTo>
                  <a:pt x="7485" y="5133"/>
                  <a:pt x="7326" y="7839"/>
                  <a:pt x="7220" y="9773"/>
                </a:cubicBezTo>
                <a:cubicBezTo>
                  <a:pt x="7424" y="9009"/>
                  <a:pt x="7740" y="7947"/>
                  <a:pt x="8156" y="6931"/>
                </a:cubicBezTo>
                <a:cubicBezTo>
                  <a:pt x="8929" y="5047"/>
                  <a:pt x="8959" y="1587"/>
                  <a:pt x="7345" y="620"/>
                </a:cubicBezTo>
                <a:cubicBezTo>
                  <a:pt x="6758" y="267"/>
                  <a:pt x="5923" y="0"/>
                  <a:pt x="5035"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7889948" y="3962604"/>
            <a:ext cx="118646" cy="283729"/>
          </a:xfrm>
          <a:custGeom>
            <a:rect b="b" l="l" r="r" t="t"/>
            <a:pathLst>
              <a:path extrusionOk="0" h="33657" w="14256">
                <a:moveTo>
                  <a:pt x="3496" y="1"/>
                </a:moveTo>
                <a:cubicBezTo>
                  <a:pt x="3416" y="1"/>
                  <a:pt x="3374" y="4"/>
                  <a:pt x="3374" y="4"/>
                </a:cubicBezTo>
                <a:lnTo>
                  <a:pt x="5920" y="11635"/>
                </a:lnTo>
                <a:cubicBezTo>
                  <a:pt x="5920" y="11635"/>
                  <a:pt x="9737" y="20291"/>
                  <a:pt x="9850" y="22593"/>
                </a:cubicBezTo>
                <a:cubicBezTo>
                  <a:pt x="9942" y="24440"/>
                  <a:pt x="9397" y="29376"/>
                  <a:pt x="8285" y="29822"/>
                </a:cubicBezTo>
                <a:cubicBezTo>
                  <a:pt x="8104" y="29894"/>
                  <a:pt x="7931" y="29925"/>
                  <a:pt x="7765" y="29925"/>
                </a:cubicBezTo>
                <a:cubicBezTo>
                  <a:pt x="6911" y="29925"/>
                  <a:pt x="6218" y="29111"/>
                  <a:pt x="5307" y="28892"/>
                </a:cubicBezTo>
                <a:cubicBezTo>
                  <a:pt x="5210" y="28869"/>
                  <a:pt x="5138" y="28858"/>
                  <a:pt x="5087" y="28858"/>
                </a:cubicBezTo>
                <a:cubicBezTo>
                  <a:pt x="4569" y="28858"/>
                  <a:pt x="6244" y="29993"/>
                  <a:pt x="5840" y="30600"/>
                </a:cubicBezTo>
                <a:cubicBezTo>
                  <a:pt x="5767" y="30709"/>
                  <a:pt x="5649" y="30751"/>
                  <a:pt x="5495" y="30751"/>
                </a:cubicBezTo>
                <a:cubicBezTo>
                  <a:pt x="4948" y="30751"/>
                  <a:pt x="3952" y="30208"/>
                  <a:pt x="2978" y="30208"/>
                </a:cubicBezTo>
                <a:cubicBezTo>
                  <a:pt x="2557" y="30208"/>
                  <a:pt x="2140" y="30309"/>
                  <a:pt x="1765" y="30600"/>
                </a:cubicBezTo>
                <a:cubicBezTo>
                  <a:pt x="0" y="31967"/>
                  <a:pt x="3039" y="33656"/>
                  <a:pt x="6621" y="33656"/>
                </a:cubicBezTo>
                <a:cubicBezTo>
                  <a:pt x="7051" y="33656"/>
                  <a:pt x="7490" y="33632"/>
                  <a:pt x="7929" y="33579"/>
                </a:cubicBezTo>
                <a:cubicBezTo>
                  <a:pt x="12019" y="33090"/>
                  <a:pt x="14255" y="26586"/>
                  <a:pt x="14137" y="24586"/>
                </a:cubicBezTo>
                <a:cubicBezTo>
                  <a:pt x="13695" y="17095"/>
                  <a:pt x="12228" y="14385"/>
                  <a:pt x="11467" y="9454"/>
                </a:cubicBezTo>
                <a:cubicBezTo>
                  <a:pt x="10064" y="367"/>
                  <a:pt x="4400" y="1"/>
                  <a:pt x="349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7889948" y="4156541"/>
            <a:ext cx="117455" cy="89779"/>
          </a:xfrm>
          <a:custGeom>
            <a:rect b="b" l="l" r="r" t="t"/>
            <a:pathLst>
              <a:path extrusionOk="0" h="10650" w="14113">
                <a:moveTo>
                  <a:pt x="9860" y="1"/>
                </a:moveTo>
                <a:cubicBezTo>
                  <a:pt x="9866" y="2079"/>
                  <a:pt x="9323" y="6403"/>
                  <a:pt x="8285" y="6817"/>
                </a:cubicBezTo>
                <a:cubicBezTo>
                  <a:pt x="8104" y="6889"/>
                  <a:pt x="7932" y="6920"/>
                  <a:pt x="7765" y="6920"/>
                </a:cubicBezTo>
                <a:cubicBezTo>
                  <a:pt x="6912" y="6920"/>
                  <a:pt x="6218" y="6106"/>
                  <a:pt x="5307" y="5886"/>
                </a:cubicBezTo>
                <a:cubicBezTo>
                  <a:pt x="5211" y="5862"/>
                  <a:pt x="5139" y="5852"/>
                  <a:pt x="5088" y="5852"/>
                </a:cubicBezTo>
                <a:cubicBezTo>
                  <a:pt x="4567" y="5852"/>
                  <a:pt x="6244" y="6987"/>
                  <a:pt x="5840" y="7595"/>
                </a:cubicBezTo>
                <a:cubicBezTo>
                  <a:pt x="5767" y="7704"/>
                  <a:pt x="5649" y="7746"/>
                  <a:pt x="5495" y="7746"/>
                </a:cubicBezTo>
                <a:cubicBezTo>
                  <a:pt x="4948" y="7746"/>
                  <a:pt x="3952" y="7203"/>
                  <a:pt x="2978" y="7203"/>
                </a:cubicBezTo>
                <a:cubicBezTo>
                  <a:pt x="2557" y="7203"/>
                  <a:pt x="2140" y="7304"/>
                  <a:pt x="1765" y="7595"/>
                </a:cubicBezTo>
                <a:cubicBezTo>
                  <a:pt x="1" y="8962"/>
                  <a:pt x="3036" y="10650"/>
                  <a:pt x="6617" y="10650"/>
                </a:cubicBezTo>
                <a:cubicBezTo>
                  <a:pt x="7049" y="10650"/>
                  <a:pt x="7488" y="10625"/>
                  <a:pt x="7929" y="10573"/>
                </a:cubicBezTo>
                <a:cubicBezTo>
                  <a:pt x="11653" y="10129"/>
                  <a:pt x="13839" y="4697"/>
                  <a:pt x="14113" y="2218"/>
                </a:cubicBezTo>
                <a:cubicBezTo>
                  <a:pt x="12501" y="1007"/>
                  <a:pt x="11002" y="354"/>
                  <a:pt x="9860" y="1"/>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7941459" y="4110149"/>
            <a:ext cx="88002" cy="144962"/>
          </a:xfrm>
          <a:custGeom>
            <a:rect b="b" l="l" r="r" t="t"/>
            <a:pathLst>
              <a:path extrusionOk="0" h="17196" w="10574">
                <a:moveTo>
                  <a:pt x="1394" y="1"/>
                </a:moveTo>
                <a:lnTo>
                  <a:pt x="0" y="2244"/>
                </a:lnTo>
                <a:cubicBezTo>
                  <a:pt x="0" y="2244"/>
                  <a:pt x="888" y="5015"/>
                  <a:pt x="1493" y="5875"/>
                </a:cubicBezTo>
                <a:cubicBezTo>
                  <a:pt x="2559" y="7385"/>
                  <a:pt x="5309" y="9133"/>
                  <a:pt x="5815" y="11914"/>
                </a:cubicBezTo>
                <a:cubicBezTo>
                  <a:pt x="6290" y="14524"/>
                  <a:pt x="7142" y="17196"/>
                  <a:pt x="8666" y="17196"/>
                </a:cubicBezTo>
                <a:cubicBezTo>
                  <a:pt x="8766" y="17196"/>
                  <a:pt x="8869" y="17184"/>
                  <a:pt x="8976" y="17160"/>
                </a:cubicBezTo>
                <a:cubicBezTo>
                  <a:pt x="10574" y="16798"/>
                  <a:pt x="9608" y="15073"/>
                  <a:pt x="8722" y="13113"/>
                </a:cubicBezTo>
                <a:cubicBezTo>
                  <a:pt x="7837" y="11154"/>
                  <a:pt x="8412" y="8101"/>
                  <a:pt x="6509" y="4594"/>
                </a:cubicBezTo>
                <a:cubicBezTo>
                  <a:pt x="4390" y="683"/>
                  <a:pt x="1394" y="1"/>
                  <a:pt x="1394"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7885953" y="3988367"/>
            <a:ext cx="97448" cy="114994"/>
          </a:xfrm>
          <a:custGeom>
            <a:rect b="b" l="l" r="r" t="t"/>
            <a:pathLst>
              <a:path extrusionOk="0" h="13641" w="11709">
                <a:moveTo>
                  <a:pt x="6075" y="1"/>
                </a:moveTo>
                <a:cubicBezTo>
                  <a:pt x="3569" y="1"/>
                  <a:pt x="1332" y="2085"/>
                  <a:pt x="585" y="5004"/>
                </a:cubicBezTo>
                <a:cubicBezTo>
                  <a:pt x="475" y="5429"/>
                  <a:pt x="400" y="5859"/>
                  <a:pt x="359" y="6294"/>
                </a:cubicBezTo>
                <a:cubicBezTo>
                  <a:pt x="0" y="10050"/>
                  <a:pt x="2167" y="13329"/>
                  <a:pt x="5203" y="13620"/>
                </a:cubicBezTo>
                <a:cubicBezTo>
                  <a:pt x="5347" y="13634"/>
                  <a:pt x="5491" y="13640"/>
                  <a:pt x="5635" y="13640"/>
                </a:cubicBezTo>
                <a:cubicBezTo>
                  <a:pt x="8495" y="13640"/>
                  <a:pt x="11007" y="10924"/>
                  <a:pt x="11348" y="7347"/>
                </a:cubicBezTo>
                <a:cubicBezTo>
                  <a:pt x="11709" y="3593"/>
                  <a:pt x="9540" y="312"/>
                  <a:pt x="6506" y="21"/>
                </a:cubicBezTo>
                <a:cubicBezTo>
                  <a:pt x="6362" y="7"/>
                  <a:pt x="6218" y="1"/>
                  <a:pt x="6075"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7890181" y="4062906"/>
            <a:ext cx="85064" cy="40456"/>
          </a:xfrm>
          <a:custGeom>
            <a:rect b="b" l="l" r="r" t="t"/>
            <a:pathLst>
              <a:path extrusionOk="0" h="4799" w="10221">
                <a:moveTo>
                  <a:pt x="0" y="0"/>
                </a:moveTo>
                <a:lnTo>
                  <a:pt x="0" y="0"/>
                </a:lnTo>
                <a:cubicBezTo>
                  <a:pt x="566" y="2588"/>
                  <a:pt x="2378" y="4557"/>
                  <a:pt x="4696" y="4778"/>
                </a:cubicBezTo>
                <a:cubicBezTo>
                  <a:pt x="4841" y="4792"/>
                  <a:pt x="4985" y="4798"/>
                  <a:pt x="5129" y="4798"/>
                </a:cubicBezTo>
                <a:cubicBezTo>
                  <a:pt x="7284" y="4798"/>
                  <a:pt x="9240" y="3254"/>
                  <a:pt x="10221" y="961"/>
                </a:cubicBezTo>
                <a:lnTo>
                  <a:pt x="10221" y="961"/>
                </a:lnTo>
                <a:cubicBezTo>
                  <a:pt x="9104" y="2774"/>
                  <a:pt x="7272" y="3943"/>
                  <a:pt x="5270" y="3943"/>
                </a:cubicBezTo>
                <a:cubicBezTo>
                  <a:pt x="5107" y="3943"/>
                  <a:pt x="4942" y="3936"/>
                  <a:pt x="4776" y="3920"/>
                </a:cubicBezTo>
                <a:cubicBezTo>
                  <a:pt x="2590" y="3711"/>
                  <a:pt x="817" y="2146"/>
                  <a:pt x="0" y="0"/>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7879327" y="4025350"/>
            <a:ext cx="15030" cy="30938"/>
          </a:xfrm>
          <a:custGeom>
            <a:rect b="b" l="l" r="r" t="t"/>
            <a:pathLst>
              <a:path extrusionOk="0" h="3670" w="1806">
                <a:moveTo>
                  <a:pt x="953" y="1"/>
                </a:moveTo>
                <a:cubicBezTo>
                  <a:pt x="707" y="1"/>
                  <a:pt x="456" y="117"/>
                  <a:pt x="295" y="327"/>
                </a:cubicBezTo>
                <a:cubicBezTo>
                  <a:pt x="22" y="683"/>
                  <a:pt x="1" y="1315"/>
                  <a:pt x="2" y="1747"/>
                </a:cubicBezTo>
                <a:cubicBezTo>
                  <a:pt x="6" y="2411"/>
                  <a:pt x="205" y="3670"/>
                  <a:pt x="1041" y="3670"/>
                </a:cubicBezTo>
                <a:cubicBezTo>
                  <a:pt x="1117" y="3670"/>
                  <a:pt x="1198" y="3659"/>
                  <a:pt x="1285" y="3637"/>
                </a:cubicBezTo>
                <a:lnTo>
                  <a:pt x="1806" y="1347"/>
                </a:lnTo>
                <a:cubicBezTo>
                  <a:pt x="1797" y="997"/>
                  <a:pt x="1738" y="577"/>
                  <a:pt x="1525" y="288"/>
                </a:cubicBezTo>
                <a:cubicBezTo>
                  <a:pt x="1382" y="91"/>
                  <a:pt x="1170" y="1"/>
                  <a:pt x="953"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7974331" y="4033789"/>
            <a:ext cx="15189" cy="30845"/>
          </a:xfrm>
          <a:custGeom>
            <a:rect b="b" l="l" r="r" t="t"/>
            <a:pathLst>
              <a:path extrusionOk="0" h="3659" w="1825">
                <a:moveTo>
                  <a:pt x="889" y="1"/>
                </a:moveTo>
                <a:cubicBezTo>
                  <a:pt x="691" y="1"/>
                  <a:pt x="494" y="79"/>
                  <a:pt x="350" y="252"/>
                </a:cubicBezTo>
                <a:cubicBezTo>
                  <a:pt x="119" y="527"/>
                  <a:pt x="33" y="939"/>
                  <a:pt x="0" y="1287"/>
                </a:cubicBezTo>
                <a:lnTo>
                  <a:pt x="364" y="3607"/>
                </a:lnTo>
                <a:cubicBezTo>
                  <a:pt x="470" y="3642"/>
                  <a:pt x="568" y="3658"/>
                  <a:pt x="660" y="3658"/>
                </a:cubicBezTo>
                <a:cubicBezTo>
                  <a:pt x="1452" y="3658"/>
                  <a:pt x="1725" y="2455"/>
                  <a:pt x="1770" y="1809"/>
                </a:cubicBezTo>
                <a:cubicBezTo>
                  <a:pt x="1802" y="1378"/>
                  <a:pt x="1824" y="746"/>
                  <a:pt x="1575" y="372"/>
                </a:cubicBezTo>
                <a:cubicBezTo>
                  <a:pt x="1419" y="137"/>
                  <a:pt x="1152" y="1"/>
                  <a:pt x="889"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7919707" y="3976362"/>
            <a:ext cx="42653" cy="25096"/>
          </a:xfrm>
          <a:custGeom>
            <a:rect b="b" l="l" r="r" t="t"/>
            <a:pathLst>
              <a:path extrusionOk="0" h="2977" w="5125">
                <a:moveTo>
                  <a:pt x="1701" y="1"/>
                </a:moveTo>
                <a:lnTo>
                  <a:pt x="1701" y="1"/>
                </a:lnTo>
                <a:cubicBezTo>
                  <a:pt x="1" y="1094"/>
                  <a:pt x="573" y="2577"/>
                  <a:pt x="1214" y="2763"/>
                </a:cubicBezTo>
                <a:cubicBezTo>
                  <a:pt x="1335" y="2798"/>
                  <a:pt x="1441" y="2811"/>
                  <a:pt x="1536" y="2811"/>
                </a:cubicBezTo>
                <a:cubicBezTo>
                  <a:pt x="1825" y="2811"/>
                  <a:pt x="2015" y="2689"/>
                  <a:pt x="2243" y="2689"/>
                </a:cubicBezTo>
                <a:cubicBezTo>
                  <a:pt x="2337" y="2689"/>
                  <a:pt x="2437" y="2710"/>
                  <a:pt x="2554" y="2768"/>
                </a:cubicBezTo>
                <a:cubicBezTo>
                  <a:pt x="2817" y="2900"/>
                  <a:pt x="3160" y="2977"/>
                  <a:pt x="3462" y="2977"/>
                </a:cubicBezTo>
                <a:cubicBezTo>
                  <a:pt x="3725" y="2977"/>
                  <a:pt x="3956" y="2919"/>
                  <a:pt x="4075" y="2787"/>
                </a:cubicBezTo>
                <a:cubicBezTo>
                  <a:pt x="5125" y="1635"/>
                  <a:pt x="2937" y="1233"/>
                  <a:pt x="2154" y="1005"/>
                </a:cubicBezTo>
                <a:cubicBezTo>
                  <a:pt x="1370" y="777"/>
                  <a:pt x="1701" y="1"/>
                  <a:pt x="1701"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7713958" y="3971363"/>
            <a:ext cx="204525" cy="321048"/>
          </a:xfrm>
          <a:custGeom>
            <a:rect b="b" l="l" r="r" t="t"/>
            <a:pathLst>
              <a:path extrusionOk="0" h="38084" w="24575">
                <a:moveTo>
                  <a:pt x="8691" y="0"/>
                </a:moveTo>
                <a:lnTo>
                  <a:pt x="8153" y="388"/>
                </a:lnTo>
                <a:cubicBezTo>
                  <a:pt x="8153" y="388"/>
                  <a:pt x="5629" y="3156"/>
                  <a:pt x="2994" y="10262"/>
                </a:cubicBezTo>
                <a:cubicBezTo>
                  <a:pt x="1779" y="13545"/>
                  <a:pt x="436" y="17671"/>
                  <a:pt x="105" y="20373"/>
                </a:cubicBezTo>
                <a:cubicBezTo>
                  <a:pt x="51" y="20521"/>
                  <a:pt x="20" y="20674"/>
                  <a:pt x="11" y="20830"/>
                </a:cubicBezTo>
                <a:cubicBezTo>
                  <a:pt x="1" y="21105"/>
                  <a:pt x="8" y="21382"/>
                  <a:pt x="30" y="21657"/>
                </a:cubicBezTo>
                <a:cubicBezTo>
                  <a:pt x="41" y="21990"/>
                  <a:pt x="79" y="22277"/>
                  <a:pt x="152" y="22512"/>
                </a:cubicBezTo>
                <a:cubicBezTo>
                  <a:pt x="862" y="25981"/>
                  <a:pt x="4209" y="29679"/>
                  <a:pt x="11350" y="33637"/>
                </a:cubicBezTo>
                <a:cubicBezTo>
                  <a:pt x="11350" y="33637"/>
                  <a:pt x="14910" y="35555"/>
                  <a:pt x="17040" y="36706"/>
                </a:cubicBezTo>
                <a:cubicBezTo>
                  <a:pt x="18746" y="37627"/>
                  <a:pt x="20545" y="38084"/>
                  <a:pt x="21997" y="38084"/>
                </a:cubicBezTo>
                <a:cubicBezTo>
                  <a:pt x="22359" y="38084"/>
                  <a:pt x="22698" y="38055"/>
                  <a:pt x="23010" y="37999"/>
                </a:cubicBezTo>
                <a:cubicBezTo>
                  <a:pt x="24575" y="37713"/>
                  <a:pt x="22726" y="34159"/>
                  <a:pt x="19597" y="33590"/>
                </a:cubicBezTo>
                <a:cubicBezTo>
                  <a:pt x="16469" y="33021"/>
                  <a:pt x="14966" y="33353"/>
                  <a:pt x="12257" y="29514"/>
                </a:cubicBezTo>
                <a:cubicBezTo>
                  <a:pt x="10297" y="26736"/>
                  <a:pt x="7594" y="22061"/>
                  <a:pt x="6247" y="19687"/>
                </a:cubicBezTo>
                <a:cubicBezTo>
                  <a:pt x="8494" y="16464"/>
                  <a:pt x="10950" y="12091"/>
                  <a:pt x="11587" y="9091"/>
                </a:cubicBezTo>
                <a:cubicBezTo>
                  <a:pt x="11994" y="7164"/>
                  <a:pt x="12685" y="6327"/>
                  <a:pt x="12430" y="4954"/>
                </a:cubicBezTo>
                <a:cubicBezTo>
                  <a:pt x="12028" y="2792"/>
                  <a:pt x="10590" y="1109"/>
                  <a:pt x="86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7773218" y="4197630"/>
            <a:ext cx="145278" cy="94787"/>
          </a:xfrm>
          <a:custGeom>
            <a:rect b="b" l="l" r="r" t="t"/>
            <a:pathLst>
              <a:path extrusionOk="0" h="11244" w="17456">
                <a:moveTo>
                  <a:pt x="3158" y="0"/>
                </a:moveTo>
                <a:cubicBezTo>
                  <a:pt x="2035" y="1165"/>
                  <a:pt x="787" y="2622"/>
                  <a:pt x="0" y="4047"/>
                </a:cubicBezTo>
                <a:cubicBezTo>
                  <a:pt x="1318" y="5098"/>
                  <a:pt x="2735" y="6019"/>
                  <a:pt x="4230" y="6797"/>
                </a:cubicBezTo>
                <a:cubicBezTo>
                  <a:pt x="4230" y="6797"/>
                  <a:pt x="7791" y="8715"/>
                  <a:pt x="9921" y="9866"/>
                </a:cubicBezTo>
                <a:cubicBezTo>
                  <a:pt x="11627" y="10787"/>
                  <a:pt x="13425" y="11244"/>
                  <a:pt x="14877" y="11244"/>
                </a:cubicBezTo>
                <a:cubicBezTo>
                  <a:pt x="15239" y="11244"/>
                  <a:pt x="15579" y="11215"/>
                  <a:pt x="15891" y="11159"/>
                </a:cubicBezTo>
                <a:cubicBezTo>
                  <a:pt x="17456" y="10873"/>
                  <a:pt x="15607" y="7319"/>
                  <a:pt x="12478" y="6750"/>
                </a:cubicBezTo>
                <a:cubicBezTo>
                  <a:pt x="9350" y="6181"/>
                  <a:pt x="7847" y="6513"/>
                  <a:pt x="5138" y="2674"/>
                </a:cubicBezTo>
                <a:cubicBezTo>
                  <a:pt x="4547" y="1835"/>
                  <a:pt x="3864" y="919"/>
                  <a:pt x="3158"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7745848" y="4042421"/>
            <a:ext cx="60047" cy="163736"/>
          </a:xfrm>
          <a:custGeom>
            <a:rect b="b" l="l" r="r" t="t"/>
            <a:pathLst>
              <a:path extrusionOk="0" h="19423" w="7215">
                <a:moveTo>
                  <a:pt x="5690" y="0"/>
                </a:moveTo>
                <a:lnTo>
                  <a:pt x="5690" y="0"/>
                </a:lnTo>
                <a:cubicBezTo>
                  <a:pt x="4045" y="4964"/>
                  <a:pt x="1" y="11026"/>
                  <a:pt x="1" y="11026"/>
                </a:cubicBezTo>
                <a:cubicBezTo>
                  <a:pt x="1581" y="11912"/>
                  <a:pt x="7215" y="19423"/>
                  <a:pt x="7215" y="19423"/>
                </a:cubicBezTo>
                <a:lnTo>
                  <a:pt x="5386" y="16340"/>
                </a:lnTo>
                <a:cubicBezTo>
                  <a:pt x="4223" y="14415"/>
                  <a:pt x="3130" y="12515"/>
                  <a:pt x="2418" y="11258"/>
                </a:cubicBezTo>
                <a:cubicBezTo>
                  <a:pt x="3107" y="10268"/>
                  <a:pt x="3819" y="9168"/>
                  <a:pt x="4488" y="8035"/>
                </a:cubicBezTo>
                <a:lnTo>
                  <a:pt x="5690"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7818801" y="4106634"/>
            <a:ext cx="93595" cy="154227"/>
          </a:xfrm>
          <a:custGeom>
            <a:rect b="b" l="l" r="r" t="t"/>
            <a:pathLst>
              <a:path extrusionOk="0" h="18295" w="11246">
                <a:moveTo>
                  <a:pt x="10680" y="0"/>
                </a:moveTo>
                <a:cubicBezTo>
                  <a:pt x="9563" y="0"/>
                  <a:pt x="7023" y="290"/>
                  <a:pt x="5178" y="2698"/>
                </a:cubicBezTo>
                <a:cubicBezTo>
                  <a:pt x="2896" y="5676"/>
                  <a:pt x="949" y="12683"/>
                  <a:pt x="444" y="14832"/>
                </a:cubicBezTo>
                <a:cubicBezTo>
                  <a:pt x="1" y="16720"/>
                  <a:pt x="118" y="18295"/>
                  <a:pt x="1237" y="18295"/>
                </a:cubicBezTo>
                <a:cubicBezTo>
                  <a:pt x="1392" y="18295"/>
                  <a:pt x="1566" y="18264"/>
                  <a:pt x="1761" y="18200"/>
                </a:cubicBezTo>
                <a:cubicBezTo>
                  <a:pt x="2755" y="17875"/>
                  <a:pt x="3733" y="15022"/>
                  <a:pt x="4113" y="12745"/>
                </a:cubicBezTo>
                <a:cubicBezTo>
                  <a:pt x="4396" y="11040"/>
                  <a:pt x="6851" y="7822"/>
                  <a:pt x="7703" y="6541"/>
                </a:cubicBezTo>
                <a:cubicBezTo>
                  <a:pt x="7987" y="6111"/>
                  <a:pt x="10114" y="2508"/>
                  <a:pt x="10114" y="2508"/>
                </a:cubicBezTo>
                <a:lnTo>
                  <a:pt x="11245" y="29"/>
                </a:lnTo>
                <a:cubicBezTo>
                  <a:pt x="11245" y="29"/>
                  <a:pt x="11034" y="0"/>
                  <a:pt x="10680"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8200449" y="3629712"/>
            <a:ext cx="396451" cy="672916"/>
          </a:xfrm>
          <a:custGeom>
            <a:rect b="b" l="l" r="r" t="t"/>
            <a:pathLst>
              <a:path extrusionOk="0" h="79824" w="47636">
                <a:moveTo>
                  <a:pt x="23600" y="0"/>
                </a:moveTo>
                <a:cubicBezTo>
                  <a:pt x="23279" y="0"/>
                  <a:pt x="22839" y="60"/>
                  <a:pt x="22336" y="278"/>
                </a:cubicBezTo>
                <a:cubicBezTo>
                  <a:pt x="17658" y="1827"/>
                  <a:pt x="16411" y="12737"/>
                  <a:pt x="16081" y="18411"/>
                </a:cubicBezTo>
                <a:cubicBezTo>
                  <a:pt x="16010" y="19609"/>
                  <a:pt x="15391" y="20532"/>
                  <a:pt x="14652" y="20532"/>
                </a:cubicBezTo>
                <a:cubicBezTo>
                  <a:pt x="14625" y="20532"/>
                  <a:pt x="14599" y="20531"/>
                  <a:pt x="14572" y="20529"/>
                </a:cubicBezTo>
                <a:cubicBezTo>
                  <a:pt x="14482" y="20521"/>
                  <a:pt x="14389" y="20517"/>
                  <a:pt x="14293" y="20517"/>
                </a:cubicBezTo>
                <a:cubicBezTo>
                  <a:pt x="12578" y="20517"/>
                  <a:pt x="9950" y="21811"/>
                  <a:pt x="8436" y="24240"/>
                </a:cubicBezTo>
                <a:cubicBezTo>
                  <a:pt x="6222" y="27797"/>
                  <a:pt x="6452" y="37894"/>
                  <a:pt x="6727" y="42985"/>
                </a:cubicBezTo>
                <a:cubicBezTo>
                  <a:pt x="6803" y="44376"/>
                  <a:pt x="6104" y="45503"/>
                  <a:pt x="5238" y="45503"/>
                </a:cubicBezTo>
                <a:cubicBezTo>
                  <a:pt x="5232" y="45503"/>
                  <a:pt x="5227" y="45503"/>
                  <a:pt x="5222" y="45503"/>
                </a:cubicBezTo>
                <a:cubicBezTo>
                  <a:pt x="5207" y="45503"/>
                  <a:pt x="5193" y="45503"/>
                  <a:pt x="5179" y="45503"/>
                </a:cubicBezTo>
                <a:cubicBezTo>
                  <a:pt x="2020" y="45503"/>
                  <a:pt x="914" y="50831"/>
                  <a:pt x="914" y="50831"/>
                </a:cubicBezTo>
                <a:cubicBezTo>
                  <a:pt x="129" y="53668"/>
                  <a:pt x="0" y="56557"/>
                  <a:pt x="359" y="59427"/>
                </a:cubicBezTo>
                <a:cubicBezTo>
                  <a:pt x="2062" y="73022"/>
                  <a:pt x="12923" y="79824"/>
                  <a:pt x="23792" y="79824"/>
                </a:cubicBezTo>
                <a:cubicBezTo>
                  <a:pt x="34640" y="79824"/>
                  <a:pt x="45497" y="73047"/>
                  <a:pt x="47260" y="59485"/>
                </a:cubicBezTo>
                <a:cubicBezTo>
                  <a:pt x="47636" y="56595"/>
                  <a:pt x="47514" y="53687"/>
                  <a:pt x="46724" y="50831"/>
                </a:cubicBezTo>
                <a:cubicBezTo>
                  <a:pt x="46724" y="50831"/>
                  <a:pt x="45620" y="45503"/>
                  <a:pt x="42459" y="45503"/>
                </a:cubicBezTo>
                <a:cubicBezTo>
                  <a:pt x="42445" y="45503"/>
                  <a:pt x="42431" y="45503"/>
                  <a:pt x="42416" y="45503"/>
                </a:cubicBezTo>
                <a:cubicBezTo>
                  <a:pt x="42411" y="45503"/>
                  <a:pt x="42406" y="45503"/>
                  <a:pt x="42400" y="45503"/>
                </a:cubicBezTo>
                <a:cubicBezTo>
                  <a:pt x="41532" y="45503"/>
                  <a:pt x="40835" y="44376"/>
                  <a:pt x="40911" y="42985"/>
                </a:cubicBezTo>
                <a:cubicBezTo>
                  <a:pt x="41186" y="37894"/>
                  <a:pt x="41415" y="27797"/>
                  <a:pt x="39201" y="24240"/>
                </a:cubicBezTo>
                <a:cubicBezTo>
                  <a:pt x="37690" y="21811"/>
                  <a:pt x="35060" y="20517"/>
                  <a:pt x="33345" y="20517"/>
                </a:cubicBezTo>
                <a:cubicBezTo>
                  <a:pt x="33249" y="20517"/>
                  <a:pt x="33156" y="20521"/>
                  <a:pt x="33066" y="20529"/>
                </a:cubicBezTo>
                <a:cubicBezTo>
                  <a:pt x="33039" y="20531"/>
                  <a:pt x="33013" y="20532"/>
                  <a:pt x="32986" y="20532"/>
                </a:cubicBezTo>
                <a:cubicBezTo>
                  <a:pt x="32247" y="20532"/>
                  <a:pt x="31628" y="19609"/>
                  <a:pt x="31559" y="18411"/>
                </a:cubicBezTo>
                <a:cubicBezTo>
                  <a:pt x="31226" y="12737"/>
                  <a:pt x="29982" y="1827"/>
                  <a:pt x="25304" y="278"/>
                </a:cubicBezTo>
                <a:cubicBezTo>
                  <a:pt x="24799" y="60"/>
                  <a:pt x="24359" y="0"/>
                  <a:pt x="24038" y="0"/>
                </a:cubicBezTo>
                <a:cubicBezTo>
                  <a:pt x="23957" y="0"/>
                  <a:pt x="23884" y="4"/>
                  <a:pt x="23819" y="10"/>
                </a:cubicBezTo>
                <a:cubicBezTo>
                  <a:pt x="23754" y="4"/>
                  <a:pt x="23681" y="0"/>
                  <a:pt x="236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8326811" y="3842052"/>
            <a:ext cx="141008" cy="689987"/>
          </a:xfrm>
          <a:custGeom>
            <a:rect b="b" l="l" r="r" t="t"/>
            <a:pathLst>
              <a:path extrusionOk="0" h="81849" w="16943">
                <a:moveTo>
                  <a:pt x="8669" y="0"/>
                </a:moveTo>
                <a:cubicBezTo>
                  <a:pt x="8065" y="0"/>
                  <a:pt x="7579" y="493"/>
                  <a:pt x="7588" y="1097"/>
                </a:cubicBezTo>
                <a:lnTo>
                  <a:pt x="7588" y="33924"/>
                </a:lnTo>
                <a:lnTo>
                  <a:pt x="1487" y="26605"/>
                </a:lnTo>
                <a:cubicBezTo>
                  <a:pt x="1331" y="26421"/>
                  <a:pt x="1108" y="26326"/>
                  <a:pt x="884" y="26326"/>
                </a:cubicBezTo>
                <a:cubicBezTo>
                  <a:pt x="706" y="26326"/>
                  <a:pt x="527" y="26386"/>
                  <a:pt x="380" y="26508"/>
                </a:cubicBezTo>
                <a:cubicBezTo>
                  <a:pt x="48" y="26786"/>
                  <a:pt x="1" y="27281"/>
                  <a:pt x="274" y="27615"/>
                </a:cubicBezTo>
                <a:lnTo>
                  <a:pt x="7588" y="36389"/>
                </a:lnTo>
                <a:lnTo>
                  <a:pt x="7588" y="80784"/>
                </a:lnTo>
                <a:cubicBezTo>
                  <a:pt x="7595" y="81375"/>
                  <a:pt x="8077" y="81849"/>
                  <a:pt x="8669" y="81849"/>
                </a:cubicBezTo>
                <a:cubicBezTo>
                  <a:pt x="9259" y="81849"/>
                  <a:pt x="9741" y="81375"/>
                  <a:pt x="9749" y="80784"/>
                </a:cubicBezTo>
                <a:lnTo>
                  <a:pt x="9749" y="26525"/>
                </a:lnTo>
                <a:lnTo>
                  <a:pt x="16661" y="18557"/>
                </a:lnTo>
                <a:cubicBezTo>
                  <a:pt x="16943" y="18242"/>
                  <a:pt x="16912" y="17758"/>
                  <a:pt x="16593" y="17480"/>
                </a:cubicBezTo>
                <a:cubicBezTo>
                  <a:pt x="16449" y="17356"/>
                  <a:pt x="16273" y="17295"/>
                  <a:pt x="16098" y="17295"/>
                </a:cubicBezTo>
                <a:cubicBezTo>
                  <a:pt x="15882" y="17295"/>
                  <a:pt x="15667" y="17387"/>
                  <a:pt x="15517" y="17567"/>
                </a:cubicBezTo>
                <a:lnTo>
                  <a:pt x="9749" y="24216"/>
                </a:lnTo>
                <a:lnTo>
                  <a:pt x="9749" y="14758"/>
                </a:lnTo>
                <a:lnTo>
                  <a:pt x="16661" y="6790"/>
                </a:lnTo>
                <a:cubicBezTo>
                  <a:pt x="16943" y="6475"/>
                  <a:pt x="16912" y="5991"/>
                  <a:pt x="16593" y="5712"/>
                </a:cubicBezTo>
                <a:cubicBezTo>
                  <a:pt x="16449" y="5588"/>
                  <a:pt x="16273" y="5528"/>
                  <a:pt x="16097" y="5528"/>
                </a:cubicBezTo>
                <a:cubicBezTo>
                  <a:pt x="15881" y="5528"/>
                  <a:pt x="15667" y="5619"/>
                  <a:pt x="15517" y="5798"/>
                </a:cubicBezTo>
                <a:lnTo>
                  <a:pt x="9749" y="12448"/>
                </a:lnTo>
                <a:lnTo>
                  <a:pt x="9749" y="1097"/>
                </a:lnTo>
                <a:cubicBezTo>
                  <a:pt x="9758" y="493"/>
                  <a:pt x="9271" y="0"/>
                  <a:pt x="866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8066197" y="4381931"/>
            <a:ext cx="293934" cy="189237"/>
          </a:xfrm>
          <a:custGeom>
            <a:rect b="b" l="l" r="r" t="t"/>
            <a:pathLst>
              <a:path extrusionOk="0" h="22448" w="35318">
                <a:moveTo>
                  <a:pt x="15803" y="1"/>
                </a:moveTo>
                <a:cubicBezTo>
                  <a:pt x="12760" y="1"/>
                  <a:pt x="10125" y="6251"/>
                  <a:pt x="9876" y="14137"/>
                </a:cubicBezTo>
                <a:lnTo>
                  <a:pt x="9875" y="14205"/>
                </a:lnTo>
                <a:cubicBezTo>
                  <a:pt x="9852" y="14943"/>
                  <a:pt x="9439" y="15437"/>
                  <a:pt x="9000" y="15437"/>
                </a:cubicBezTo>
                <a:cubicBezTo>
                  <a:pt x="8820" y="15437"/>
                  <a:pt x="8636" y="15354"/>
                  <a:pt x="8473" y="15171"/>
                </a:cubicBezTo>
                <a:cubicBezTo>
                  <a:pt x="7416" y="13983"/>
                  <a:pt x="6179" y="13320"/>
                  <a:pt x="4946" y="13320"/>
                </a:cubicBezTo>
                <a:cubicBezTo>
                  <a:pt x="4302" y="13320"/>
                  <a:pt x="3659" y="13501"/>
                  <a:pt x="3043" y="13883"/>
                </a:cubicBezTo>
                <a:cubicBezTo>
                  <a:pt x="3022" y="13895"/>
                  <a:pt x="3000" y="13909"/>
                  <a:pt x="2979" y="13923"/>
                </a:cubicBezTo>
                <a:cubicBezTo>
                  <a:pt x="1" y="15843"/>
                  <a:pt x="982" y="22448"/>
                  <a:pt x="4230" y="22448"/>
                </a:cubicBezTo>
                <a:lnTo>
                  <a:pt x="30226" y="22448"/>
                </a:lnTo>
                <a:cubicBezTo>
                  <a:pt x="31434" y="22448"/>
                  <a:pt x="32538" y="21383"/>
                  <a:pt x="32985" y="19724"/>
                </a:cubicBezTo>
                <a:cubicBezTo>
                  <a:pt x="32988" y="19715"/>
                  <a:pt x="32990" y="19705"/>
                  <a:pt x="32994" y="19696"/>
                </a:cubicBezTo>
                <a:cubicBezTo>
                  <a:pt x="35317" y="11069"/>
                  <a:pt x="34490" y="2481"/>
                  <a:pt x="31147" y="518"/>
                </a:cubicBezTo>
                <a:cubicBezTo>
                  <a:pt x="30683" y="245"/>
                  <a:pt x="30195" y="114"/>
                  <a:pt x="29692" y="114"/>
                </a:cubicBezTo>
                <a:cubicBezTo>
                  <a:pt x="28000" y="114"/>
                  <a:pt x="26142" y="1597"/>
                  <a:pt x="24476" y="4140"/>
                </a:cubicBezTo>
                <a:cubicBezTo>
                  <a:pt x="23831" y="5124"/>
                  <a:pt x="22981" y="5599"/>
                  <a:pt x="22134" y="5599"/>
                </a:cubicBezTo>
                <a:cubicBezTo>
                  <a:pt x="21061" y="5599"/>
                  <a:pt x="19993" y="4837"/>
                  <a:pt x="19352" y="3384"/>
                </a:cubicBezTo>
                <a:cubicBezTo>
                  <a:pt x="18453" y="1353"/>
                  <a:pt x="17277" y="95"/>
                  <a:pt x="15956" y="6"/>
                </a:cubicBezTo>
                <a:cubicBezTo>
                  <a:pt x="15905" y="2"/>
                  <a:pt x="15854" y="1"/>
                  <a:pt x="158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8206185" y="4422750"/>
            <a:ext cx="230525" cy="148435"/>
          </a:xfrm>
          <a:custGeom>
            <a:rect b="b" l="l" r="r" t="t"/>
            <a:pathLst>
              <a:path extrusionOk="0" h="17608" w="27699">
                <a:moveTo>
                  <a:pt x="12395" y="0"/>
                </a:moveTo>
                <a:cubicBezTo>
                  <a:pt x="10008" y="0"/>
                  <a:pt x="7939" y="4902"/>
                  <a:pt x="7746" y="11088"/>
                </a:cubicBezTo>
                <a:lnTo>
                  <a:pt x="7744" y="11142"/>
                </a:lnTo>
                <a:cubicBezTo>
                  <a:pt x="7727" y="11721"/>
                  <a:pt x="7402" y="12108"/>
                  <a:pt x="7058" y="12108"/>
                </a:cubicBezTo>
                <a:cubicBezTo>
                  <a:pt x="6917" y="12108"/>
                  <a:pt x="6772" y="12043"/>
                  <a:pt x="6644" y="11899"/>
                </a:cubicBezTo>
                <a:cubicBezTo>
                  <a:pt x="5815" y="10967"/>
                  <a:pt x="4846" y="10448"/>
                  <a:pt x="3879" y="10448"/>
                </a:cubicBezTo>
                <a:cubicBezTo>
                  <a:pt x="3374" y="10448"/>
                  <a:pt x="2870" y="10590"/>
                  <a:pt x="2387" y="10889"/>
                </a:cubicBezTo>
                <a:lnTo>
                  <a:pt x="2334" y="10921"/>
                </a:lnTo>
                <a:cubicBezTo>
                  <a:pt x="0" y="12426"/>
                  <a:pt x="768" y="17608"/>
                  <a:pt x="3318" y="17608"/>
                </a:cubicBezTo>
                <a:lnTo>
                  <a:pt x="23708" y="17606"/>
                </a:lnTo>
                <a:cubicBezTo>
                  <a:pt x="24655" y="17606"/>
                  <a:pt x="25520" y="16771"/>
                  <a:pt x="25871" y="15470"/>
                </a:cubicBezTo>
                <a:cubicBezTo>
                  <a:pt x="25873" y="15463"/>
                  <a:pt x="25875" y="15455"/>
                  <a:pt x="25876" y="15448"/>
                </a:cubicBezTo>
                <a:cubicBezTo>
                  <a:pt x="27699" y="8682"/>
                  <a:pt x="27051" y="1947"/>
                  <a:pt x="24428" y="406"/>
                </a:cubicBezTo>
                <a:cubicBezTo>
                  <a:pt x="24065" y="192"/>
                  <a:pt x="23682" y="90"/>
                  <a:pt x="23288" y="90"/>
                </a:cubicBezTo>
                <a:cubicBezTo>
                  <a:pt x="21961" y="90"/>
                  <a:pt x="20503" y="1253"/>
                  <a:pt x="19196" y="3247"/>
                </a:cubicBezTo>
                <a:cubicBezTo>
                  <a:pt x="18690" y="4019"/>
                  <a:pt x="18023" y="4392"/>
                  <a:pt x="17359" y="4392"/>
                </a:cubicBezTo>
                <a:cubicBezTo>
                  <a:pt x="16518" y="4392"/>
                  <a:pt x="15680" y="3795"/>
                  <a:pt x="15178" y="2655"/>
                </a:cubicBezTo>
                <a:cubicBezTo>
                  <a:pt x="14473" y="1061"/>
                  <a:pt x="13550" y="76"/>
                  <a:pt x="12515" y="4"/>
                </a:cubicBezTo>
                <a:cubicBezTo>
                  <a:pt x="12475" y="2"/>
                  <a:pt x="12435" y="0"/>
                  <a:pt x="123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8291682" y="4479940"/>
            <a:ext cx="142323" cy="91659"/>
          </a:xfrm>
          <a:custGeom>
            <a:rect b="b" l="l" r="r" t="t"/>
            <a:pathLst>
              <a:path extrusionOk="0" h="10873" w="17101">
                <a:moveTo>
                  <a:pt x="7651" y="1"/>
                </a:moveTo>
                <a:cubicBezTo>
                  <a:pt x="6178" y="1"/>
                  <a:pt x="4901" y="3027"/>
                  <a:pt x="4781" y="6847"/>
                </a:cubicBezTo>
                <a:lnTo>
                  <a:pt x="4781" y="6880"/>
                </a:lnTo>
                <a:cubicBezTo>
                  <a:pt x="4770" y="7237"/>
                  <a:pt x="4570" y="7476"/>
                  <a:pt x="4357" y="7476"/>
                </a:cubicBezTo>
                <a:cubicBezTo>
                  <a:pt x="4270" y="7476"/>
                  <a:pt x="4181" y="7436"/>
                  <a:pt x="4102" y="7348"/>
                </a:cubicBezTo>
                <a:cubicBezTo>
                  <a:pt x="3590" y="6772"/>
                  <a:pt x="2991" y="6451"/>
                  <a:pt x="2394" y="6451"/>
                </a:cubicBezTo>
                <a:cubicBezTo>
                  <a:pt x="2082" y="6451"/>
                  <a:pt x="1771" y="6539"/>
                  <a:pt x="1473" y="6723"/>
                </a:cubicBezTo>
                <a:lnTo>
                  <a:pt x="1441" y="6744"/>
                </a:lnTo>
                <a:cubicBezTo>
                  <a:pt x="0" y="7672"/>
                  <a:pt x="475" y="10872"/>
                  <a:pt x="2047" y="10872"/>
                </a:cubicBezTo>
                <a:lnTo>
                  <a:pt x="14636" y="10872"/>
                </a:lnTo>
                <a:cubicBezTo>
                  <a:pt x="15221" y="10872"/>
                  <a:pt x="15755" y="10356"/>
                  <a:pt x="15971" y="9553"/>
                </a:cubicBezTo>
                <a:cubicBezTo>
                  <a:pt x="15973" y="9548"/>
                  <a:pt x="15974" y="9543"/>
                  <a:pt x="15974" y="9539"/>
                </a:cubicBezTo>
                <a:cubicBezTo>
                  <a:pt x="17101" y="5362"/>
                  <a:pt x="16700" y="1202"/>
                  <a:pt x="15082" y="252"/>
                </a:cubicBezTo>
                <a:cubicBezTo>
                  <a:pt x="14857" y="119"/>
                  <a:pt x="14620" y="56"/>
                  <a:pt x="14376" y="56"/>
                </a:cubicBezTo>
                <a:cubicBezTo>
                  <a:pt x="13557" y="56"/>
                  <a:pt x="12657" y="774"/>
                  <a:pt x="11851" y="2005"/>
                </a:cubicBezTo>
                <a:cubicBezTo>
                  <a:pt x="11539" y="2482"/>
                  <a:pt x="11127" y="2712"/>
                  <a:pt x="10717" y="2712"/>
                </a:cubicBezTo>
                <a:cubicBezTo>
                  <a:pt x="10197" y="2712"/>
                  <a:pt x="9680" y="2343"/>
                  <a:pt x="9369" y="1639"/>
                </a:cubicBezTo>
                <a:cubicBezTo>
                  <a:pt x="8934" y="656"/>
                  <a:pt x="8365" y="47"/>
                  <a:pt x="7724" y="3"/>
                </a:cubicBezTo>
                <a:cubicBezTo>
                  <a:pt x="7700" y="1"/>
                  <a:pt x="7675" y="1"/>
                  <a:pt x="76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6668414" y="3566368"/>
            <a:ext cx="526115" cy="690021"/>
          </a:xfrm>
          <a:custGeom>
            <a:rect b="b" l="l" r="r" t="t"/>
            <a:pathLst>
              <a:path extrusionOk="0" h="81853" w="63216">
                <a:moveTo>
                  <a:pt x="32127" y="0"/>
                </a:moveTo>
                <a:cubicBezTo>
                  <a:pt x="32039" y="0"/>
                  <a:pt x="31951" y="1"/>
                  <a:pt x="31862" y="2"/>
                </a:cubicBezTo>
                <a:cubicBezTo>
                  <a:pt x="20893" y="136"/>
                  <a:pt x="12020" y="8412"/>
                  <a:pt x="11970" y="18641"/>
                </a:cubicBezTo>
                <a:cubicBezTo>
                  <a:pt x="11968" y="19044"/>
                  <a:pt x="11979" y="19445"/>
                  <a:pt x="12005" y="19842"/>
                </a:cubicBezTo>
                <a:cubicBezTo>
                  <a:pt x="12358" y="25439"/>
                  <a:pt x="10637" y="30956"/>
                  <a:pt x="7006" y="35436"/>
                </a:cubicBezTo>
                <a:cubicBezTo>
                  <a:pt x="2409" y="41104"/>
                  <a:pt x="1" y="48391"/>
                  <a:pt x="946" y="56220"/>
                </a:cubicBezTo>
                <a:cubicBezTo>
                  <a:pt x="2552" y="69508"/>
                  <a:pt x="13925" y="80103"/>
                  <a:pt x="28224" y="81650"/>
                </a:cubicBezTo>
                <a:cubicBezTo>
                  <a:pt x="29485" y="81786"/>
                  <a:pt x="30734" y="81853"/>
                  <a:pt x="31966" y="81853"/>
                </a:cubicBezTo>
                <a:cubicBezTo>
                  <a:pt x="49140" y="81853"/>
                  <a:pt x="63101" y="68960"/>
                  <a:pt x="63181" y="52995"/>
                </a:cubicBezTo>
                <a:cubicBezTo>
                  <a:pt x="63215" y="46151"/>
                  <a:pt x="60693" y="39850"/>
                  <a:pt x="56448" y="34871"/>
                </a:cubicBezTo>
                <a:cubicBezTo>
                  <a:pt x="53114" y="30960"/>
                  <a:pt x="51481" y="26012"/>
                  <a:pt x="52146" y="21062"/>
                </a:cubicBezTo>
                <a:cubicBezTo>
                  <a:pt x="52268" y="20139"/>
                  <a:pt x="52318" y="19210"/>
                  <a:pt x="52296" y="18282"/>
                </a:cubicBezTo>
                <a:cubicBezTo>
                  <a:pt x="52042" y="8161"/>
                  <a:pt x="42997" y="0"/>
                  <a:pt x="3212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6827989" y="3831927"/>
            <a:ext cx="210942" cy="650813"/>
          </a:xfrm>
          <a:custGeom>
            <a:rect b="b" l="l" r="r" t="t"/>
            <a:pathLst>
              <a:path extrusionOk="0" h="77202" w="25346">
                <a:moveTo>
                  <a:pt x="13025" y="0"/>
                </a:moveTo>
                <a:cubicBezTo>
                  <a:pt x="12111" y="0"/>
                  <a:pt x="11364" y="733"/>
                  <a:pt x="11350" y="1648"/>
                </a:cubicBezTo>
                <a:lnTo>
                  <a:pt x="11220" y="29921"/>
                </a:lnTo>
                <a:lnTo>
                  <a:pt x="3163" y="20249"/>
                </a:lnTo>
                <a:cubicBezTo>
                  <a:pt x="2832" y="19852"/>
                  <a:pt x="2356" y="19647"/>
                  <a:pt x="1877" y="19647"/>
                </a:cubicBezTo>
                <a:cubicBezTo>
                  <a:pt x="1499" y="19647"/>
                  <a:pt x="1119" y="19774"/>
                  <a:pt x="806" y="20035"/>
                </a:cubicBezTo>
                <a:cubicBezTo>
                  <a:pt x="96" y="20627"/>
                  <a:pt x="0" y="21682"/>
                  <a:pt x="592" y="22392"/>
                </a:cubicBezTo>
                <a:lnTo>
                  <a:pt x="11194" y="35118"/>
                </a:lnTo>
                <a:lnTo>
                  <a:pt x="11004" y="75522"/>
                </a:lnTo>
                <a:cubicBezTo>
                  <a:pt x="11000" y="76446"/>
                  <a:pt x="11745" y="77198"/>
                  <a:pt x="12668" y="77202"/>
                </a:cubicBezTo>
                <a:cubicBezTo>
                  <a:pt x="12671" y="77202"/>
                  <a:pt x="12674" y="77202"/>
                  <a:pt x="12677" y="77202"/>
                </a:cubicBezTo>
                <a:cubicBezTo>
                  <a:pt x="13597" y="77202"/>
                  <a:pt x="14344" y="76459"/>
                  <a:pt x="14349" y="75538"/>
                </a:cubicBezTo>
                <a:lnTo>
                  <a:pt x="14600" y="22259"/>
                </a:lnTo>
                <a:cubicBezTo>
                  <a:pt x="14828" y="22143"/>
                  <a:pt x="15026" y="21974"/>
                  <a:pt x="15178" y="21767"/>
                </a:cubicBezTo>
                <a:lnTo>
                  <a:pt x="24799" y="8668"/>
                </a:lnTo>
                <a:cubicBezTo>
                  <a:pt x="25346" y="7925"/>
                  <a:pt x="25185" y="6879"/>
                  <a:pt x="24440" y="6332"/>
                </a:cubicBezTo>
                <a:cubicBezTo>
                  <a:pt x="24142" y="6112"/>
                  <a:pt x="23795" y="6006"/>
                  <a:pt x="23451" y="6006"/>
                </a:cubicBezTo>
                <a:cubicBezTo>
                  <a:pt x="22938" y="6006"/>
                  <a:pt x="22430" y="6243"/>
                  <a:pt x="22103" y="6689"/>
                </a:cubicBezTo>
                <a:lnTo>
                  <a:pt x="14624" y="16873"/>
                </a:lnTo>
                <a:lnTo>
                  <a:pt x="14695" y="1664"/>
                </a:lnTo>
                <a:cubicBezTo>
                  <a:pt x="14690" y="747"/>
                  <a:pt x="13949" y="5"/>
                  <a:pt x="13032" y="0"/>
                </a:cubicBezTo>
                <a:cubicBezTo>
                  <a:pt x="13029" y="0"/>
                  <a:pt x="13027" y="0"/>
                  <a:pt x="1302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7474180" y="3602971"/>
            <a:ext cx="155156" cy="193089"/>
          </a:xfrm>
          <a:custGeom>
            <a:rect b="b" l="l" r="r" t="t"/>
            <a:pathLst>
              <a:path extrusionOk="0" h="22905" w="18643">
                <a:moveTo>
                  <a:pt x="9728" y="1"/>
                </a:moveTo>
                <a:cubicBezTo>
                  <a:pt x="7563" y="1"/>
                  <a:pt x="5425" y="976"/>
                  <a:pt x="3708" y="2766"/>
                </a:cubicBezTo>
                <a:cubicBezTo>
                  <a:pt x="1809" y="4745"/>
                  <a:pt x="580" y="7559"/>
                  <a:pt x="289" y="10588"/>
                </a:cubicBezTo>
                <a:cubicBezTo>
                  <a:pt x="0" y="13616"/>
                  <a:pt x="672" y="16612"/>
                  <a:pt x="2162" y="18916"/>
                </a:cubicBezTo>
                <a:cubicBezTo>
                  <a:pt x="3650" y="21219"/>
                  <a:pt x="5833" y="22643"/>
                  <a:pt x="8228" y="22872"/>
                </a:cubicBezTo>
                <a:cubicBezTo>
                  <a:pt x="8455" y="22894"/>
                  <a:pt x="8683" y="22905"/>
                  <a:pt x="8911" y="22905"/>
                </a:cubicBezTo>
                <a:cubicBezTo>
                  <a:pt x="11077" y="22905"/>
                  <a:pt x="13215" y="21930"/>
                  <a:pt x="14934" y="20138"/>
                </a:cubicBezTo>
                <a:cubicBezTo>
                  <a:pt x="16833" y="18159"/>
                  <a:pt x="18063" y="15346"/>
                  <a:pt x="18352" y="12318"/>
                </a:cubicBezTo>
                <a:cubicBezTo>
                  <a:pt x="18643" y="9289"/>
                  <a:pt x="17969" y="6292"/>
                  <a:pt x="16481" y="3990"/>
                </a:cubicBezTo>
                <a:cubicBezTo>
                  <a:pt x="14991" y="1685"/>
                  <a:pt x="12810" y="263"/>
                  <a:pt x="10414" y="34"/>
                </a:cubicBezTo>
                <a:cubicBezTo>
                  <a:pt x="10185" y="12"/>
                  <a:pt x="9956" y="1"/>
                  <a:pt x="97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7473439" y="3688412"/>
            <a:ext cx="154208" cy="107676"/>
          </a:xfrm>
          <a:custGeom>
            <a:rect b="b" l="l" r="r" t="t"/>
            <a:pathLst>
              <a:path extrusionOk="0" h="12773" w="18529">
                <a:moveTo>
                  <a:pt x="18488" y="0"/>
                </a:moveTo>
                <a:lnTo>
                  <a:pt x="18488" y="0"/>
                </a:lnTo>
                <a:cubicBezTo>
                  <a:pt x="18478" y="194"/>
                  <a:pt x="18464" y="390"/>
                  <a:pt x="18445" y="585"/>
                </a:cubicBezTo>
                <a:cubicBezTo>
                  <a:pt x="17869" y="6598"/>
                  <a:pt x="13722" y="11173"/>
                  <a:pt x="9016" y="11173"/>
                </a:cubicBezTo>
                <a:cubicBezTo>
                  <a:pt x="8785" y="11173"/>
                  <a:pt x="8553" y="11162"/>
                  <a:pt x="8320" y="11140"/>
                </a:cubicBezTo>
                <a:cubicBezTo>
                  <a:pt x="3919" y="10718"/>
                  <a:pt x="634" y="6386"/>
                  <a:pt x="337" y="1039"/>
                </a:cubicBezTo>
                <a:lnTo>
                  <a:pt x="337" y="1039"/>
                </a:lnTo>
                <a:cubicBezTo>
                  <a:pt x="1" y="7098"/>
                  <a:pt x="3487" y="12276"/>
                  <a:pt x="8320" y="12739"/>
                </a:cubicBezTo>
                <a:cubicBezTo>
                  <a:pt x="8553" y="12761"/>
                  <a:pt x="8785" y="12772"/>
                  <a:pt x="9016" y="12772"/>
                </a:cubicBezTo>
                <a:cubicBezTo>
                  <a:pt x="13722" y="12772"/>
                  <a:pt x="17869" y="8196"/>
                  <a:pt x="18445" y="2185"/>
                </a:cubicBezTo>
                <a:cubicBezTo>
                  <a:pt x="18514" y="1459"/>
                  <a:pt x="18528" y="728"/>
                  <a:pt x="18488" y="0"/>
                </a:cubicBezTo>
                <a:close/>
              </a:path>
            </a:pathLst>
          </a:custGeom>
          <a:solidFill>
            <a:srgbClr val="FFC5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7455550" y="3592636"/>
            <a:ext cx="180923" cy="178151"/>
          </a:xfrm>
          <a:custGeom>
            <a:rect b="b" l="l" r="r" t="t"/>
            <a:pathLst>
              <a:path extrusionOk="0" h="21133" w="21739">
                <a:moveTo>
                  <a:pt x="11510" y="0"/>
                </a:moveTo>
                <a:cubicBezTo>
                  <a:pt x="3413" y="0"/>
                  <a:pt x="858" y="6511"/>
                  <a:pt x="392" y="10690"/>
                </a:cubicBezTo>
                <a:cubicBezTo>
                  <a:pt x="0" y="14193"/>
                  <a:pt x="2797" y="21133"/>
                  <a:pt x="2797" y="21133"/>
                </a:cubicBezTo>
                <a:cubicBezTo>
                  <a:pt x="2797" y="21133"/>
                  <a:pt x="4961" y="17124"/>
                  <a:pt x="4820" y="14823"/>
                </a:cubicBezTo>
                <a:cubicBezTo>
                  <a:pt x="4710" y="13029"/>
                  <a:pt x="5236" y="10300"/>
                  <a:pt x="5236" y="10300"/>
                </a:cubicBezTo>
                <a:cubicBezTo>
                  <a:pt x="5236" y="10300"/>
                  <a:pt x="6571" y="11041"/>
                  <a:pt x="7759" y="11264"/>
                </a:cubicBezTo>
                <a:cubicBezTo>
                  <a:pt x="7794" y="11270"/>
                  <a:pt x="7825" y="11274"/>
                  <a:pt x="7853" y="11274"/>
                </a:cubicBezTo>
                <a:cubicBezTo>
                  <a:pt x="8790" y="11274"/>
                  <a:pt x="6234" y="7776"/>
                  <a:pt x="7387" y="7776"/>
                </a:cubicBezTo>
                <a:cubicBezTo>
                  <a:pt x="8576" y="7776"/>
                  <a:pt x="8501" y="6217"/>
                  <a:pt x="8501" y="6216"/>
                </a:cubicBezTo>
                <a:lnTo>
                  <a:pt x="8501" y="6216"/>
                </a:lnTo>
                <a:cubicBezTo>
                  <a:pt x="8501" y="6217"/>
                  <a:pt x="11172" y="7851"/>
                  <a:pt x="11990" y="8074"/>
                </a:cubicBezTo>
                <a:cubicBezTo>
                  <a:pt x="12033" y="8085"/>
                  <a:pt x="12071" y="8091"/>
                  <a:pt x="12103" y="8091"/>
                </a:cubicBezTo>
                <a:cubicBezTo>
                  <a:pt x="12679" y="8091"/>
                  <a:pt x="11562" y="6292"/>
                  <a:pt x="11562" y="6291"/>
                </a:cubicBezTo>
                <a:lnTo>
                  <a:pt x="11562" y="6291"/>
                </a:lnTo>
                <a:cubicBezTo>
                  <a:pt x="11563" y="6292"/>
                  <a:pt x="14513" y="9335"/>
                  <a:pt x="16295" y="9335"/>
                </a:cubicBezTo>
                <a:cubicBezTo>
                  <a:pt x="18075" y="9335"/>
                  <a:pt x="15702" y="6440"/>
                  <a:pt x="15701" y="6439"/>
                </a:cubicBezTo>
                <a:lnTo>
                  <a:pt x="15701" y="6439"/>
                </a:lnTo>
                <a:cubicBezTo>
                  <a:pt x="15702" y="6440"/>
                  <a:pt x="17705" y="8444"/>
                  <a:pt x="19114" y="9929"/>
                </a:cubicBezTo>
                <a:cubicBezTo>
                  <a:pt x="19498" y="10332"/>
                  <a:pt x="19868" y="10487"/>
                  <a:pt x="20203" y="10487"/>
                </a:cubicBezTo>
                <a:cubicBezTo>
                  <a:pt x="21101" y="10487"/>
                  <a:pt x="21738" y="9374"/>
                  <a:pt x="21662" y="8963"/>
                </a:cubicBezTo>
                <a:cubicBezTo>
                  <a:pt x="20451" y="2358"/>
                  <a:pt x="15785" y="210"/>
                  <a:pt x="12370" y="24"/>
                </a:cubicBezTo>
                <a:cubicBezTo>
                  <a:pt x="12076" y="8"/>
                  <a:pt x="11790" y="0"/>
                  <a:pt x="11510"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7473222" y="3672529"/>
            <a:ext cx="38517" cy="49122"/>
          </a:xfrm>
          <a:custGeom>
            <a:rect b="b" l="l" r="r" t="t"/>
            <a:pathLst>
              <a:path extrusionOk="0" h="5827" w="4628">
                <a:moveTo>
                  <a:pt x="2344" y="1"/>
                </a:moveTo>
                <a:cubicBezTo>
                  <a:pt x="2094" y="1"/>
                  <a:pt x="1826" y="112"/>
                  <a:pt x="1543" y="388"/>
                </a:cubicBezTo>
                <a:cubicBezTo>
                  <a:pt x="60" y="1829"/>
                  <a:pt x="1" y="4727"/>
                  <a:pt x="2030" y="5630"/>
                </a:cubicBezTo>
                <a:cubicBezTo>
                  <a:pt x="2336" y="5766"/>
                  <a:pt x="2599" y="5827"/>
                  <a:pt x="2826" y="5827"/>
                </a:cubicBezTo>
                <a:cubicBezTo>
                  <a:pt x="4627" y="5827"/>
                  <a:pt x="4115" y="2003"/>
                  <a:pt x="4115" y="2003"/>
                </a:cubicBezTo>
                <a:cubicBezTo>
                  <a:pt x="4115" y="2003"/>
                  <a:pt x="3402" y="1"/>
                  <a:pt x="234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244615" y="4053923"/>
            <a:ext cx="751500" cy="1104411"/>
          </a:xfrm>
          <a:custGeom>
            <a:rect b="b" l="l" r="r" t="t"/>
            <a:pathLst>
              <a:path extrusionOk="0" h="41102" w="27968">
                <a:moveTo>
                  <a:pt x="12339" y="1"/>
                </a:moveTo>
                <a:lnTo>
                  <a:pt x="1" y="17510"/>
                </a:lnTo>
                <a:lnTo>
                  <a:pt x="1" y="41102"/>
                </a:lnTo>
                <a:lnTo>
                  <a:pt x="27968" y="41102"/>
                </a:lnTo>
                <a:lnTo>
                  <a:pt x="27968" y="17510"/>
                </a:lnTo>
                <a:lnTo>
                  <a:pt x="12339" y="1"/>
                </a:lnTo>
                <a:close/>
              </a:path>
            </a:pathLst>
          </a:custGeom>
          <a:solidFill>
            <a:srgbClr val="56A4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982035" y="4524417"/>
            <a:ext cx="1092964" cy="633917"/>
          </a:xfrm>
          <a:custGeom>
            <a:rect b="b" l="l" r="r" t="t"/>
            <a:pathLst>
              <a:path extrusionOk="0" h="23592" w="40676">
                <a:moveTo>
                  <a:pt x="1" y="0"/>
                </a:moveTo>
                <a:lnTo>
                  <a:pt x="1" y="23592"/>
                </a:lnTo>
                <a:lnTo>
                  <a:pt x="40675" y="23592"/>
                </a:lnTo>
                <a:lnTo>
                  <a:pt x="4067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1097012" y="4699287"/>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9" y="11389"/>
                </a:lnTo>
                <a:cubicBezTo>
                  <a:pt x="6218" y="11389"/>
                  <a:pt x="6509" y="11099"/>
                  <a:pt x="6509" y="10736"/>
                </a:cubicBezTo>
                <a:lnTo>
                  <a:pt x="6509" y="654"/>
                </a:lnTo>
                <a:cubicBezTo>
                  <a:pt x="6509" y="294"/>
                  <a:pt x="6218" y="0"/>
                  <a:pt x="5859"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458097" y="4550508"/>
            <a:ext cx="259967" cy="454828"/>
          </a:xfrm>
          <a:custGeom>
            <a:rect b="b" l="l" r="r" t="t"/>
            <a:pathLst>
              <a:path extrusionOk="0" h="16927" w="9675">
                <a:moveTo>
                  <a:pt x="653" y="0"/>
                </a:moveTo>
                <a:cubicBezTo>
                  <a:pt x="293" y="0"/>
                  <a:pt x="0" y="290"/>
                  <a:pt x="0" y="650"/>
                </a:cubicBezTo>
                <a:lnTo>
                  <a:pt x="0" y="16273"/>
                </a:lnTo>
                <a:cubicBezTo>
                  <a:pt x="0" y="16636"/>
                  <a:pt x="293" y="16926"/>
                  <a:pt x="653" y="16926"/>
                </a:cubicBezTo>
                <a:lnTo>
                  <a:pt x="9021" y="16926"/>
                </a:lnTo>
                <a:cubicBezTo>
                  <a:pt x="9384" y="16926"/>
                  <a:pt x="9674" y="16636"/>
                  <a:pt x="9674" y="16273"/>
                </a:cubicBezTo>
                <a:lnTo>
                  <a:pt x="9674" y="650"/>
                </a:lnTo>
                <a:cubicBezTo>
                  <a:pt x="9674" y="290"/>
                  <a:pt x="9384" y="0"/>
                  <a:pt x="9021"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1403115" y="4737791"/>
            <a:ext cx="284204" cy="415356"/>
          </a:xfrm>
          <a:custGeom>
            <a:rect b="b" l="l" r="r" t="t"/>
            <a:pathLst>
              <a:path extrusionOk="0" h="15458" w="10577">
                <a:moveTo>
                  <a:pt x="5287" y="1"/>
                </a:moveTo>
                <a:cubicBezTo>
                  <a:pt x="2366" y="1"/>
                  <a:pt x="1" y="2369"/>
                  <a:pt x="1" y="5290"/>
                </a:cubicBezTo>
                <a:lnTo>
                  <a:pt x="1" y="15457"/>
                </a:lnTo>
                <a:lnTo>
                  <a:pt x="10573" y="15457"/>
                </a:lnTo>
                <a:lnTo>
                  <a:pt x="10576" y="5290"/>
                </a:lnTo>
                <a:cubicBezTo>
                  <a:pt x="10576" y="2369"/>
                  <a:pt x="8208" y="1"/>
                  <a:pt x="5287"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1769434" y="4699287"/>
            <a:ext cx="174897" cy="306049"/>
          </a:xfrm>
          <a:custGeom>
            <a:rect b="b" l="l" r="r" t="t"/>
            <a:pathLst>
              <a:path extrusionOk="0" h="11390" w="6509">
                <a:moveTo>
                  <a:pt x="654" y="0"/>
                </a:moveTo>
                <a:cubicBezTo>
                  <a:pt x="294" y="0"/>
                  <a:pt x="1" y="294"/>
                  <a:pt x="1" y="654"/>
                </a:cubicBezTo>
                <a:lnTo>
                  <a:pt x="1" y="10736"/>
                </a:lnTo>
                <a:cubicBezTo>
                  <a:pt x="1" y="11099"/>
                  <a:pt x="294" y="11389"/>
                  <a:pt x="654" y="11389"/>
                </a:cubicBezTo>
                <a:lnTo>
                  <a:pt x="5858" y="11389"/>
                </a:lnTo>
                <a:cubicBezTo>
                  <a:pt x="6218" y="11389"/>
                  <a:pt x="6508" y="11099"/>
                  <a:pt x="6508" y="10736"/>
                </a:cubicBezTo>
                <a:lnTo>
                  <a:pt x="6508" y="654"/>
                </a:lnTo>
                <a:cubicBezTo>
                  <a:pt x="6508" y="294"/>
                  <a:pt x="6218" y="0"/>
                  <a:pt x="5858"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130122" y="4021679"/>
            <a:ext cx="2081780" cy="502765"/>
          </a:xfrm>
          <a:custGeom>
            <a:rect b="b" l="l" r="r" t="t"/>
            <a:pathLst>
              <a:path extrusionOk="0" h="18711" w="77476">
                <a:moveTo>
                  <a:pt x="14837" y="0"/>
                </a:moveTo>
                <a:lnTo>
                  <a:pt x="1" y="18710"/>
                </a:lnTo>
                <a:lnTo>
                  <a:pt x="4455" y="18710"/>
                </a:lnTo>
                <a:lnTo>
                  <a:pt x="16416" y="2507"/>
                </a:lnTo>
                <a:lnTo>
                  <a:pt x="28666" y="18710"/>
                </a:lnTo>
                <a:lnTo>
                  <a:pt x="77476" y="18710"/>
                </a:lnTo>
                <a:lnTo>
                  <a:pt x="628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1925909" y="4675671"/>
            <a:ext cx="524368" cy="387385"/>
          </a:xfrm>
          <a:custGeom>
            <a:rect b="b" l="l" r="r" t="t"/>
            <a:pathLst>
              <a:path extrusionOk="0" h="14417" w="19515">
                <a:moveTo>
                  <a:pt x="8420" y="1"/>
                </a:moveTo>
                <a:cubicBezTo>
                  <a:pt x="8024" y="1"/>
                  <a:pt x="7625" y="45"/>
                  <a:pt x="7231" y="137"/>
                </a:cubicBezTo>
                <a:cubicBezTo>
                  <a:pt x="5456" y="551"/>
                  <a:pt x="4022" y="1854"/>
                  <a:pt x="3442" y="3581"/>
                </a:cubicBezTo>
                <a:cubicBezTo>
                  <a:pt x="3321" y="3950"/>
                  <a:pt x="2985" y="4201"/>
                  <a:pt x="2598" y="4219"/>
                </a:cubicBezTo>
                <a:cubicBezTo>
                  <a:pt x="2453" y="4225"/>
                  <a:pt x="2308" y="4244"/>
                  <a:pt x="2162" y="4277"/>
                </a:cubicBezTo>
                <a:cubicBezTo>
                  <a:pt x="1037" y="4516"/>
                  <a:pt x="176" y="5480"/>
                  <a:pt x="70" y="6627"/>
                </a:cubicBezTo>
                <a:cubicBezTo>
                  <a:pt x="0" y="7331"/>
                  <a:pt x="215" y="8033"/>
                  <a:pt x="666" y="8577"/>
                </a:cubicBezTo>
                <a:cubicBezTo>
                  <a:pt x="929" y="8892"/>
                  <a:pt x="1022" y="9318"/>
                  <a:pt x="907" y="9711"/>
                </a:cubicBezTo>
                <a:cubicBezTo>
                  <a:pt x="690" y="10452"/>
                  <a:pt x="620" y="11229"/>
                  <a:pt x="705" y="11997"/>
                </a:cubicBezTo>
                <a:cubicBezTo>
                  <a:pt x="759" y="12511"/>
                  <a:pt x="886" y="13017"/>
                  <a:pt x="1077" y="13497"/>
                </a:cubicBezTo>
                <a:lnTo>
                  <a:pt x="18236" y="14417"/>
                </a:lnTo>
                <a:cubicBezTo>
                  <a:pt x="19445" y="12705"/>
                  <a:pt x="19515" y="10434"/>
                  <a:pt x="18408" y="8653"/>
                </a:cubicBezTo>
                <a:cubicBezTo>
                  <a:pt x="18127" y="8193"/>
                  <a:pt x="18036" y="7640"/>
                  <a:pt x="18163" y="7113"/>
                </a:cubicBezTo>
                <a:cubicBezTo>
                  <a:pt x="18284" y="6599"/>
                  <a:pt x="18308" y="6067"/>
                  <a:pt x="18236" y="5544"/>
                </a:cubicBezTo>
                <a:cubicBezTo>
                  <a:pt x="17964" y="3551"/>
                  <a:pt x="16291" y="1997"/>
                  <a:pt x="14286" y="1864"/>
                </a:cubicBezTo>
                <a:cubicBezTo>
                  <a:pt x="14187" y="1857"/>
                  <a:pt x="14087" y="1853"/>
                  <a:pt x="13988" y="1853"/>
                </a:cubicBezTo>
                <a:cubicBezTo>
                  <a:pt x="13740" y="1853"/>
                  <a:pt x="13493" y="1875"/>
                  <a:pt x="13249" y="1918"/>
                </a:cubicBezTo>
                <a:cubicBezTo>
                  <a:pt x="13181" y="1930"/>
                  <a:pt x="13112" y="1936"/>
                  <a:pt x="13045" y="1936"/>
                </a:cubicBezTo>
                <a:cubicBezTo>
                  <a:pt x="12713" y="1936"/>
                  <a:pt x="12392" y="1793"/>
                  <a:pt x="12151" y="1552"/>
                </a:cubicBezTo>
                <a:cubicBezTo>
                  <a:pt x="11154" y="548"/>
                  <a:pt x="9805" y="1"/>
                  <a:pt x="8420"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1"/>
          <p:cNvSpPr txBox="1"/>
          <p:nvPr>
            <p:ph type="ctrTitle"/>
          </p:nvPr>
        </p:nvSpPr>
        <p:spPr>
          <a:xfrm>
            <a:off x="760125" y="781750"/>
            <a:ext cx="2954700" cy="48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 </a:t>
            </a:r>
            <a:endParaRPr>
              <a:solidFill>
                <a:srgbClr val="434343"/>
              </a:solidFill>
            </a:endParaRPr>
          </a:p>
        </p:txBody>
      </p:sp>
      <p:sp>
        <p:nvSpPr>
          <p:cNvPr id="565" name="Google Shape;565;p31"/>
          <p:cNvSpPr txBox="1"/>
          <p:nvPr>
            <p:ph idx="1" type="subTitle"/>
          </p:nvPr>
        </p:nvSpPr>
        <p:spPr>
          <a:xfrm>
            <a:off x="559650" y="1034375"/>
            <a:ext cx="5251500" cy="12756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7F6000"/>
              </a:buClr>
              <a:buSzPts val="1500"/>
              <a:buFont typeface="Times New Roman"/>
              <a:buChar char="●"/>
            </a:pPr>
            <a:r>
              <a:rPr b="1" lang="en" sz="1600">
                <a:solidFill>
                  <a:srgbClr val="7F6000"/>
                </a:solidFill>
                <a:latin typeface="Times New Roman"/>
                <a:ea typeface="Times New Roman"/>
                <a:cs typeface="Times New Roman"/>
                <a:sym typeface="Times New Roman"/>
              </a:rPr>
              <a:t>ANN and RF</a:t>
            </a:r>
            <a:r>
              <a:rPr b="1" lang="en" sz="1600">
                <a:solidFill>
                  <a:srgbClr val="7F6000"/>
                </a:solidFill>
                <a:latin typeface="Times New Roman"/>
                <a:ea typeface="Times New Roman"/>
                <a:cs typeface="Times New Roman"/>
                <a:sym typeface="Times New Roman"/>
              </a:rPr>
              <a:t> were overfitting the model</a:t>
            </a:r>
            <a:endParaRPr b="1" sz="1600">
              <a:solidFill>
                <a:srgbClr val="7F6000"/>
              </a:solidFill>
              <a:latin typeface="Times New Roman"/>
              <a:ea typeface="Times New Roman"/>
              <a:cs typeface="Times New Roman"/>
              <a:sym typeface="Times New Roman"/>
            </a:endParaRPr>
          </a:p>
          <a:p>
            <a:pPr indent="-323850" lvl="0" marL="457200" rtl="0" algn="l">
              <a:lnSpc>
                <a:spcPct val="115000"/>
              </a:lnSpc>
              <a:spcBef>
                <a:spcPts val="0"/>
              </a:spcBef>
              <a:spcAft>
                <a:spcPts val="0"/>
              </a:spcAft>
              <a:buClr>
                <a:srgbClr val="7F6000"/>
              </a:buClr>
              <a:buSzPts val="1500"/>
              <a:buFont typeface="Times New Roman"/>
              <a:buChar char="●"/>
            </a:pPr>
            <a:r>
              <a:rPr b="1" lang="en" sz="1600">
                <a:solidFill>
                  <a:srgbClr val="7F6000"/>
                </a:solidFill>
                <a:latin typeface="Times New Roman"/>
                <a:ea typeface="Times New Roman"/>
                <a:cs typeface="Times New Roman"/>
                <a:sym typeface="Times New Roman"/>
              </a:rPr>
              <a:t>KNN was the least performing.</a:t>
            </a:r>
            <a:endParaRPr b="1" sz="1600">
              <a:solidFill>
                <a:srgbClr val="7F6000"/>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7F6000"/>
              </a:buClr>
              <a:buSzPts val="1600"/>
              <a:buFont typeface="Times New Roman"/>
              <a:buChar char="●"/>
            </a:pPr>
            <a:r>
              <a:rPr b="1" lang="en" sz="1600">
                <a:solidFill>
                  <a:srgbClr val="7F6000"/>
                </a:solidFill>
                <a:latin typeface="Times New Roman"/>
                <a:ea typeface="Times New Roman"/>
                <a:cs typeface="Times New Roman"/>
                <a:sym typeface="Times New Roman"/>
              </a:rPr>
              <a:t>So, New model is the chosen model with best scores</a:t>
            </a:r>
            <a:endParaRPr b="1" sz="1600">
              <a:solidFill>
                <a:srgbClr val="7F6000"/>
              </a:solidFill>
              <a:latin typeface="Times New Roman"/>
              <a:ea typeface="Times New Roman"/>
              <a:cs typeface="Times New Roman"/>
              <a:sym typeface="Times New Roman"/>
            </a:endParaRPr>
          </a:p>
          <a:p>
            <a:pPr indent="0" lvl="0" marL="457200" rtl="0" algn="l">
              <a:lnSpc>
                <a:spcPct val="115000"/>
              </a:lnSpc>
              <a:spcBef>
                <a:spcPts val="1200"/>
              </a:spcBef>
              <a:spcAft>
                <a:spcPts val="0"/>
              </a:spcAft>
              <a:buNone/>
            </a:pPr>
            <a:r>
              <a:t/>
            </a:r>
            <a:endParaRPr b="1">
              <a:solidFill>
                <a:srgbClr val="7F6000"/>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0"/>
              </a:spcBef>
              <a:spcAft>
                <a:spcPts val="0"/>
              </a:spcAft>
              <a:buNone/>
            </a:pPr>
            <a:r>
              <a:t/>
            </a:r>
            <a:endParaRPr>
              <a:solidFill>
                <a:srgbClr val="434343"/>
              </a:solidFill>
            </a:endParaRPr>
          </a:p>
        </p:txBody>
      </p:sp>
      <p:grpSp>
        <p:nvGrpSpPr>
          <p:cNvPr id="566" name="Google Shape;566;p31"/>
          <p:cNvGrpSpPr/>
          <p:nvPr/>
        </p:nvGrpSpPr>
        <p:grpSpPr>
          <a:xfrm>
            <a:off x="5811131" y="1111432"/>
            <a:ext cx="1980215" cy="1907859"/>
            <a:chOff x="1029600" y="238175"/>
            <a:chExt cx="5360625" cy="5164750"/>
          </a:xfrm>
        </p:grpSpPr>
        <p:sp>
          <p:nvSpPr>
            <p:cNvPr id="567" name="Google Shape;567;p31"/>
            <p:cNvSpPr/>
            <p:nvPr/>
          </p:nvSpPr>
          <p:spPr>
            <a:xfrm>
              <a:off x="1029600" y="238175"/>
              <a:ext cx="5317100" cy="4055200"/>
            </a:xfrm>
            <a:custGeom>
              <a:rect b="b" l="l" r="r" t="t"/>
              <a:pathLst>
                <a:path extrusionOk="0" h="162208" w="212684">
                  <a:moveTo>
                    <a:pt x="109441" y="1"/>
                  </a:moveTo>
                  <a:cubicBezTo>
                    <a:pt x="79644" y="1"/>
                    <a:pt x="50872" y="12897"/>
                    <a:pt x="31068" y="36025"/>
                  </a:cubicBezTo>
                  <a:cubicBezTo>
                    <a:pt x="33570" y="35218"/>
                    <a:pt x="36296" y="34711"/>
                    <a:pt x="38970" y="34711"/>
                  </a:cubicBezTo>
                  <a:cubicBezTo>
                    <a:pt x="39179" y="34711"/>
                    <a:pt x="39388" y="34714"/>
                    <a:pt x="39596" y="34720"/>
                  </a:cubicBezTo>
                  <a:cubicBezTo>
                    <a:pt x="39668" y="34719"/>
                    <a:pt x="39740" y="34719"/>
                    <a:pt x="39812" y="34719"/>
                  </a:cubicBezTo>
                  <a:cubicBezTo>
                    <a:pt x="51212" y="34719"/>
                    <a:pt x="61466" y="41574"/>
                    <a:pt x="65877" y="52124"/>
                  </a:cubicBezTo>
                  <a:cubicBezTo>
                    <a:pt x="68408" y="41509"/>
                    <a:pt x="77835" y="34189"/>
                    <a:pt x="88478" y="34189"/>
                  </a:cubicBezTo>
                  <a:cubicBezTo>
                    <a:pt x="89178" y="34189"/>
                    <a:pt x="89883" y="34220"/>
                    <a:pt x="90591" y="34285"/>
                  </a:cubicBezTo>
                  <a:cubicBezTo>
                    <a:pt x="102165" y="35416"/>
                    <a:pt x="111128" y="44815"/>
                    <a:pt x="111564" y="56389"/>
                  </a:cubicBezTo>
                  <a:lnTo>
                    <a:pt x="17405" y="56389"/>
                  </a:lnTo>
                  <a:cubicBezTo>
                    <a:pt x="1" y="90240"/>
                    <a:pt x="2786" y="130967"/>
                    <a:pt x="24541" y="162208"/>
                  </a:cubicBezTo>
                  <a:lnTo>
                    <a:pt x="109388" y="77361"/>
                  </a:lnTo>
                  <a:lnTo>
                    <a:pt x="194235" y="162208"/>
                  </a:lnTo>
                  <a:cubicBezTo>
                    <a:pt x="206244" y="144977"/>
                    <a:pt x="212684" y="124527"/>
                    <a:pt x="212597" y="103468"/>
                  </a:cubicBezTo>
                  <a:cubicBezTo>
                    <a:pt x="212597" y="99726"/>
                    <a:pt x="212423" y="95984"/>
                    <a:pt x="211987" y="92242"/>
                  </a:cubicBezTo>
                  <a:lnTo>
                    <a:pt x="145937" y="92242"/>
                  </a:lnTo>
                  <a:cubicBezTo>
                    <a:pt x="146547" y="79885"/>
                    <a:pt x="156728" y="70138"/>
                    <a:pt x="169085" y="70138"/>
                  </a:cubicBezTo>
                  <a:cubicBezTo>
                    <a:pt x="179789" y="70225"/>
                    <a:pt x="189014" y="77622"/>
                    <a:pt x="191537" y="87978"/>
                  </a:cubicBezTo>
                  <a:cubicBezTo>
                    <a:pt x="194583" y="80668"/>
                    <a:pt x="200500" y="75011"/>
                    <a:pt x="207897" y="72140"/>
                  </a:cubicBezTo>
                  <a:cubicBezTo>
                    <a:pt x="196584" y="36460"/>
                    <a:pt x="166823" y="9657"/>
                    <a:pt x="130099" y="2087"/>
                  </a:cubicBezTo>
                  <a:cubicBezTo>
                    <a:pt x="123224" y="685"/>
                    <a:pt x="116305" y="1"/>
                    <a:pt x="109441"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p:nvPr/>
          </p:nvSpPr>
          <p:spPr>
            <a:xfrm>
              <a:off x="1643125" y="2170000"/>
              <a:ext cx="4242350" cy="3232925"/>
            </a:xfrm>
            <a:custGeom>
              <a:rect b="b" l="l" r="r" t="t"/>
              <a:pathLst>
                <a:path extrusionOk="0" h="129317" w="169694">
                  <a:moveTo>
                    <a:pt x="84847" y="1"/>
                  </a:moveTo>
                  <a:lnTo>
                    <a:pt x="0" y="84848"/>
                  </a:lnTo>
                  <a:cubicBezTo>
                    <a:pt x="19232" y="112695"/>
                    <a:pt x="50995" y="129316"/>
                    <a:pt x="84847" y="129316"/>
                  </a:cubicBezTo>
                  <a:cubicBezTo>
                    <a:pt x="118699" y="129316"/>
                    <a:pt x="150375" y="112695"/>
                    <a:pt x="169694" y="84848"/>
                  </a:cubicBezTo>
                  <a:lnTo>
                    <a:pt x="84847"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1"/>
            <p:cNvSpPr/>
            <p:nvPr/>
          </p:nvSpPr>
          <p:spPr>
            <a:xfrm>
              <a:off x="1138400" y="1978550"/>
              <a:ext cx="5251825" cy="2817375"/>
            </a:xfrm>
            <a:custGeom>
              <a:rect b="b" l="l" r="r" t="t"/>
              <a:pathLst>
                <a:path extrusionOk="0" h="112695" w="210073">
                  <a:moveTo>
                    <a:pt x="105036" y="1"/>
                  </a:moveTo>
                  <a:lnTo>
                    <a:pt x="0" y="105037"/>
                  </a:lnTo>
                  <a:lnTo>
                    <a:pt x="7658" y="112695"/>
                  </a:lnTo>
                  <a:lnTo>
                    <a:pt x="105036" y="15317"/>
                  </a:lnTo>
                  <a:lnTo>
                    <a:pt x="202414" y="112695"/>
                  </a:lnTo>
                  <a:lnTo>
                    <a:pt x="210072" y="105037"/>
                  </a:lnTo>
                  <a:lnTo>
                    <a:pt x="10503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1"/>
            <p:cNvSpPr/>
            <p:nvPr/>
          </p:nvSpPr>
          <p:spPr>
            <a:xfrm>
              <a:off x="3357450" y="3714650"/>
              <a:ext cx="813700" cy="813700"/>
            </a:xfrm>
            <a:custGeom>
              <a:rect b="b" l="l" r="r" t="t"/>
              <a:pathLst>
                <a:path extrusionOk="0" h="32548" w="32548">
                  <a:moveTo>
                    <a:pt x="16274" y="1"/>
                  </a:moveTo>
                  <a:cubicBezTo>
                    <a:pt x="7311" y="1"/>
                    <a:pt x="1" y="7311"/>
                    <a:pt x="1" y="16274"/>
                  </a:cubicBezTo>
                  <a:cubicBezTo>
                    <a:pt x="1" y="25237"/>
                    <a:pt x="7311" y="32547"/>
                    <a:pt x="16274" y="32547"/>
                  </a:cubicBezTo>
                  <a:cubicBezTo>
                    <a:pt x="25237" y="32547"/>
                    <a:pt x="32547" y="25237"/>
                    <a:pt x="32547" y="16274"/>
                  </a:cubicBezTo>
                  <a:cubicBezTo>
                    <a:pt x="32547" y="7311"/>
                    <a:pt x="25237" y="1"/>
                    <a:pt x="1627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1"/>
            <p:cNvSpPr/>
            <p:nvPr/>
          </p:nvSpPr>
          <p:spPr>
            <a:xfrm>
              <a:off x="3115975" y="3635175"/>
              <a:ext cx="1133500" cy="971500"/>
            </a:xfrm>
            <a:custGeom>
              <a:rect b="b" l="l" r="r" t="t"/>
              <a:pathLst>
                <a:path extrusionOk="0" h="38860" w="45340">
                  <a:moveTo>
                    <a:pt x="25933" y="6400"/>
                  </a:moveTo>
                  <a:cubicBezTo>
                    <a:pt x="33156" y="6400"/>
                    <a:pt x="38986" y="12230"/>
                    <a:pt x="38986" y="19453"/>
                  </a:cubicBezTo>
                  <a:cubicBezTo>
                    <a:pt x="38986" y="27336"/>
                    <a:pt x="32544" y="32555"/>
                    <a:pt x="25842" y="32555"/>
                  </a:cubicBezTo>
                  <a:cubicBezTo>
                    <a:pt x="22630" y="32555"/>
                    <a:pt x="19359" y="31356"/>
                    <a:pt x="16709" y="28677"/>
                  </a:cubicBezTo>
                  <a:cubicBezTo>
                    <a:pt x="8442" y="20497"/>
                    <a:pt x="14272" y="6400"/>
                    <a:pt x="25933" y="6400"/>
                  </a:cubicBezTo>
                  <a:close/>
                  <a:moveTo>
                    <a:pt x="25788" y="0"/>
                  </a:moveTo>
                  <a:cubicBezTo>
                    <a:pt x="21017" y="0"/>
                    <a:pt x="16150" y="1765"/>
                    <a:pt x="12183" y="5703"/>
                  </a:cubicBezTo>
                  <a:cubicBezTo>
                    <a:pt x="0" y="17974"/>
                    <a:pt x="8616" y="38859"/>
                    <a:pt x="25933" y="38859"/>
                  </a:cubicBezTo>
                  <a:cubicBezTo>
                    <a:pt x="36637" y="38859"/>
                    <a:pt x="45339" y="30157"/>
                    <a:pt x="45339" y="19453"/>
                  </a:cubicBezTo>
                  <a:cubicBezTo>
                    <a:pt x="45339" y="7734"/>
                    <a:pt x="35775" y="0"/>
                    <a:pt x="2578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1"/>
            <p:cNvSpPr/>
            <p:nvPr/>
          </p:nvSpPr>
          <p:spPr>
            <a:xfrm>
              <a:off x="3775175" y="3686375"/>
              <a:ext cx="25" cy="815850"/>
            </a:xfrm>
            <a:custGeom>
              <a:rect b="b" l="l" r="r" t="t"/>
              <a:pathLst>
                <a:path extrusionOk="0" h="32634" w="1">
                  <a:moveTo>
                    <a:pt x="0" y="1"/>
                  </a:moveTo>
                  <a:lnTo>
                    <a:pt x="0" y="32634"/>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1"/>
            <p:cNvSpPr/>
            <p:nvPr/>
          </p:nvSpPr>
          <p:spPr>
            <a:xfrm>
              <a:off x="3694675" y="3686375"/>
              <a:ext cx="163175" cy="815850"/>
            </a:xfrm>
            <a:custGeom>
              <a:rect b="b" l="l" r="r" t="t"/>
              <a:pathLst>
                <a:path extrusionOk="0" h="32634" w="6527">
                  <a:moveTo>
                    <a:pt x="0" y="1"/>
                  </a:moveTo>
                  <a:lnTo>
                    <a:pt x="0" y="32634"/>
                  </a:lnTo>
                  <a:lnTo>
                    <a:pt x="6527" y="32634"/>
                  </a:lnTo>
                  <a:lnTo>
                    <a:pt x="6527"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31"/>
            <p:cNvSpPr/>
            <p:nvPr/>
          </p:nvSpPr>
          <p:spPr>
            <a:xfrm>
              <a:off x="3340050" y="4121500"/>
              <a:ext cx="844150" cy="25"/>
            </a:xfrm>
            <a:custGeom>
              <a:rect b="b" l="l" r="r" t="t"/>
              <a:pathLst>
                <a:path extrusionOk="0" h="1" w="33766">
                  <a:moveTo>
                    <a:pt x="1" y="0"/>
                  </a:moveTo>
                  <a:lnTo>
                    <a:pt x="33765" y="0"/>
                  </a:lnTo>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1"/>
            <p:cNvSpPr/>
            <p:nvPr/>
          </p:nvSpPr>
          <p:spPr>
            <a:xfrm>
              <a:off x="3340050" y="4038825"/>
              <a:ext cx="844150" cy="163175"/>
            </a:xfrm>
            <a:custGeom>
              <a:rect b="b" l="l" r="r" t="t"/>
              <a:pathLst>
                <a:path extrusionOk="0" h="6527" w="33766">
                  <a:moveTo>
                    <a:pt x="1" y="0"/>
                  </a:moveTo>
                  <a:lnTo>
                    <a:pt x="1" y="6527"/>
                  </a:lnTo>
                  <a:lnTo>
                    <a:pt x="33765" y="6527"/>
                  </a:lnTo>
                  <a:lnTo>
                    <a:pt x="33765"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 name="Google Shape;576;p31"/>
          <p:cNvSpPr txBox="1"/>
          <p:nvPr/>
        </p:nvSpPr>
        <p:spPr>
          <a:xfrm>
            <a:off x="5591475" y="3022413"/>
            <a:ext cx="2419500" cy="5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solidFill>
                <a:srgbClr val="74C1B9"/>
              </a:solidFill>
              <a:latin typeface="Montserrat Black"/>
              <a:ea typeface="Montserrat Black"/>
              <a:cs typeface="Montserrat Black"/>
              <a:sym typeface="Montserrat Black"/>
            </a:endParaRPr>
          </a:p>
        </p:txBody>
      </p:sp>
      <p:sp>
        <p:nvSpPr>
          <p:cNvPr id="577" name="Google Shape;577;p31"/>
          <p:cNvSpPr txBox="1"/>
          <p:nvPr/>
        </p:nvSpPr>
        <p:spPr>
          <a:xfrm>
            <a:off x="5591475" y="3460563"/>
            <a:ext cx="24195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rgbClr val="434343"/>
              </a:solidFill>
              <a:latin typeface="Montserrat Light"/>
              <a:ea typeface="Montserrat Light"/>
              <a:cs typeface="Montserrat Light"/>
              <a:sym typeface="Montserrat Light"/>
            </a:endParaRPr>
          </a:p>
        </p:txBody>
      </p:sp>
      <p:grpSp>
        <p:nvGrpSpPr>
          <p:cNvPr id="578" name="Google Shape;578;p31"/>
          <p:cNvGrpSpPr/>
          <p:nvPr/>
        </p:nvGrpSpPr>
        <p:grpSpPr>
          <a:xfrm>
            <a:off x="8216697" y="3059629"/>
            <a:ext cx="927302" cy="2083860"/>
            <a:chOff x="2449930" y="2556776"/>
            <a:chExt cx="1339065" cy="3009185"/>
          </a:xfrm>
        </p:grpSpPr>
        <p:sp>
          <p:nvSpPr>
            <p:cNvPr id="579" name="Google Shape;579;p31"/>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1"/>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31"/>
          <p:cNvGrpSpPr/>
          <p:nvPr/>
        </p:nvGrpSpPr>
        <p:grpSpPr>
          <a:xfrm>
            <a:off x="7483798" y="3429432"/>
            <a:ext cx="1282408" cy="1701863"/>
            <a:chOff x="1231043" y="3326737"/>
            <a:chExt cx="1851853" cy="2457564"/>
          </a:xfrm>
        </p:grpSpPr>
        <p:sp>
          <p:nvSpPr>
            <p:cNvPr id="582" name="Google Shape;582;p31"/>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1"/>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31"/>
          <p:cNvSpPr txBox="1"/>
          <p:nvPr>
            <p:ph type="ctrTitle"/>
          </p:nvPr>
        </p:nvSpPr>
        <p:spPr>
          <a:xfrm>
            <a:off x="698900" y="2434350"/>
            <a:ext cx="2954700" cy="485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Future Scope</a:t>
            </a:r>
            <a:endParaRPr>
              <a:solidFill>
                <a:srgbClr val="434343"/>
              </a:solidFill>
            </a:endParaRPr>
          </a:p>
        </p:txBody>
      </p:sp>
      <p:sp>
        <p:nvSpPr>
          <p:cNvPr id="585" name="Google Shape;585;p31"/>
          <p:cNvSpPr txBox="1"/>
          <p:nvPr>
            <p:ph idx="1" type="subTitle"/>
          </p:nvPr>
        </p:nvSpPr>
        <p:spPr>
          <a:xfrm>
            <a:off x="559650" y="2919450"/>
            <a:ext cx="4619400" cy="19080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1200"/>
              </a:spcBef>
              <a:spcAft>
                <a:spcPts val="0"/>
              </a:spcAft>
              <a:buClr>
                <a:srgbClr val="7F6000"/>
              </a:buClr>
              <a:buSzPts val="1500"/>
              <a:buFont typeface="Times New Roman"/>
              <a:buChar char="●"/>
            </a:pPr>
            <a:r>
              <a:rPr b="1" lang="en" sz="1600">
                <a:solidFill>
                  <a:srgbClr val="7F6000"/>
                </a:solidFill>
                <a:latin typeface="Times New Roman"/>
                <a:ea typeface="Times New Roman"/>
                <a:cs typeface="Times New Roman"/>
                <a:sym typeface="Times New Roman"/>
              </a:rPr>
              <a:t>Add more environment features like weather and walk score</a:t>
            </a:r>
            <a:endParaRPr b="1" sz="1600">
              <a:solidFill>
                <a:srgbClr val="7F6000"/>
              </a:solidFill>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7F6000"/>
              </a:buClr>
              <a:buSzPts val="1600"/>
              <a:buFont typeface="Times New Roman"/>
              <a:buChar char="●"/>
            </a:pPr>
            <a:r>
              <a:rPr b="1" lang="en" sz="1600">
                <a:solidFill>
                  <a:srgbClr val="7F6000"/>
                </a:solidFill>
                <a:latin typeface="Times New Roman"/>
                <a:ea typeface="Times New Roman"/>
                <a:cs typeface="Times New Roman"/>
                <a:sym typeface="Times New Roman"/>
              </a:rPr>
              <a:t>Apply other Models not used in this project like Support Vector regression or Gaussian process regression</a:t>
            </a:r>
            <a:endParaRPr b="1" sz="1600">
              <a:solidFill>
                <a:srgbClr val="7F6000"/>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sz="1600"/>
          </a:p>
          <a:p>
            <a:pPr indent="0" lvl="0" marL="0" rtl="0" algn="l">
              <a:spcBef>
                <a:spcPts val="0"/>
              </a:spcBef>
              <a:spcAft>
                <a:spcPts val="0"/>
              </a:spcAft>
              <a:buNone/>
            </a:pPr>
            <a:r>
              <a:t/>
            </a:r>
            <a:endParaRPr sz="1600">
              <a:solidFill>
                <a:srgbClr val="434343"/>
              </a:solidFill>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2"/>
          <p:cNvSpPr txBox="1"/>
          <p:nvPr>
            <p:ph type="ctrTitle"/>
          </p:nvPr>
        </p:nvSpPr>
        <p:spPr>
          <a:xfrm>
            <a:off x="1053625" y="1557850"/>
            <a:ext cx="5057400" cy="85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2"/>
                </a:solidFill>
              </a:rPr>
              <a:t>THANK YOU !</a:t>
            </a:r>
            <a:endParaRPr>
              <a:solidFill>
                <a:schemeClr val="lt2"/>
              </a:solidFill>
            </a:endParaRPr>
          </a:p>
        </p:txBody>
      </p:sp>
      <p:grpSp>
        <p:nvGrpSpPr>
          <p:cNvPr id="591" name="Google Shape;591;p32"/>
          <p:cNvGrpSpPr/>
          <p:nvPr/>
        </p:nvGrpSpPr>
        <p:grpSpPr>
          <a:xfrm>
            <a:off x="6086323" y="1653090"/>
            <a:ext cx="3481645" cy="3406550"/>
            <a:chOff x="4095386" y="2301250"/>
            <a:chExt cx="2149164" cy="2102809"/>
          </a:xfrm>
        </p:grpSpPr>
        <p:sp>
          <p:nvSpPr>
            <p:cNvPr id="592" name="Google Shape;592;p32"/>
            <p:cNvSpPr/>
            <p:nvPr/>
          </p:nvSpPr>
          <p:spPr>
            <a:xfrm>
              <a:off x="4095386" y="3018809"/>
              <a:ext cx="804850" cy="1043075"/>
            </a:xfrm>
            <a:custGeom>
              <a:rect b="b" l="l" r="r" t="t"/>
              <a:pathLst>
                <a:path extrusionOk="0" h="41723" w="32194">
                  <a:moveTo>
                    <a:pt x="16306" y="0"/>
                  </a:moveTo>
                  <a:cubicBezTo>
                    <a:pt x="15667" y="0"/>
                    <a:pt x="15019" y="35"/>
                    <a:pt x="14365" y="107"/>
                  </a:cubicBezTo>
                  <a:cubicBezTo>
                    <a:pt x="7098" y="867"/>
                    <a:pt x="1268" y="6275"/>
                    <a:pt x="465" y="13035"/>
                  </a:cubicBezTo>
                  <a:cubicBezTo>
                    <a:pt x="1" y="16879"/>
                    <a:pt x="1099" y="20682"/>
                    <a:pt x="3550" y="23639"/>
                  </a:cubicBezTo>
                  <a:cubicBezTo>
                    <a:pt x="5366" y="25878"/>
                    <a:pt x="6296" y="28709"/>
                    <a:pt x="6127" y="31582"/>
                  </a:cubicBezTo>
                  <a:cubicBezTo>
                    <a:pt x="6084" y="31793"/>
                    <a:pt x="6084" y="32004"/>
                    <a:pt x="6127" y="32215"/>
                  </a:cubicBezTo>
                  <a:cubicBezTo>
                    <a:pt x="6127" y="37454"/>
                    <a:pt x="10647" y="41637"/>
                    <a:pt x="16266" y="41721"/>
                  </a:cubicBezTo>
                  <a:cubicBezTo>
                    <a:pt x="16322" y="41722"/>
                    <a:pt x="16377" y="41723"/>
                    <a:pt x="16432" y="41723"/>
                  </a:cubicBezTo>
                  <a:cubicBezTo>
                    <a:pt x="21936" y="41723"/>
                    <a:pt x="26534" y="37571"/>
                    <a:pt x="26659" y="32384"/>
                  </a:cubicBezTo>
                  <a:cubicBezTo>
                    <a:pt x="26659" y="31920"/>
                    <a:pt x="26659" y="31455"/>
                    <a:pt x="26575" y="30990"/>
                  </a:cubicBezTo>
                  <a:cubicBezTo>
                    <a:pt x="26279" y="28413"/>
                    <a:pt x="27082" y="25878"/>
                    <a:pt x="28772" y="23935"/>
                  </a:cubicBezTo>
                  <a:cubicBezTo>
                    <a:pt x="30968" y="21358"/>
                    <a:pt x="32194" y="18105"/>
                    <a:pt x="32194" y="14683"/>
                  </a:cubicBezTo>
                  <a:cubicBezTo>
                    <a:pt x="32154" y="6571"/>
                    <a:pt x="25068" y="0"/>
                    <a:pt x="163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2"/>
            <p:cNvSpPr/>
            <p:nvPr/>
          </p:nvSpPr>
          <p:spPr>
            <a:xfrm>
              <a:off x="4343611" y="3422034"/>
              <a:ext cx="323200" cy="982025"/>
            </a:xfrm>
            <a:custGeom>
              <a:rect b="b" l="l" r="r" t="t"/>
              <a:pathLst>
                <a:path extrusionOk="0" h="39281" w="12928">
                  <a:moveTo>
                    <a:pt x="6295" y="1"/>
                  </a:moveTo>
                  <a:cubicBezTo>
                    <a:pt x="5894" y="1"/>
                    <a:pt x="5492" y="265"/>
                    <a:pt x="5450" y="793"/>
                  </a:cubicBezTo>
                  <a:lnTo>
                    <a:pt x="5492" y="8524"/>
                  </a:lnTo>
                  <a:lnTo>
                    <a:pt x="1690" y="3328"/>
                  </a:lnTo>
                  <a:cubicBezTo>
                    <a:pt x="1515" y="3102"/>
                    <a:pt x="1250" y="2981"/>
                    <a:pt x="994" y="2981"/>
                  </a:cubicBezTo>
                  <a:cubicBezTo>
                    <a:pt x="817" y="2981"/>
                    <a:pt x="645" y="3038"/>
                    <a:pt x="507" y="3159"/>
                  </a:cubicBezTo>
                  <a:cubicBezTo>
                    <a:pt x="84" y="3412"/>
                    <a:pt x="0" y="3961"/>
                    <a:pt x="296" y="4342"/>
                  </a:cubicBezTo>
                  <a:lnTo>
                    <a:pt x="5196" y="11017"/>
                  </a:lnTo>
                  <a:cubicBezTo>
                    <a:pt x="5281" y="11143"/>
                    <a:pt x="5365" y="11228"/>
                    <a:pt x="5492" y="11270"/>
                  </a:cubicBezTo>
                  <a:lnTo>
                    <a:pt x="5619" y="38436"/>
                  </a:lnTo>
                  <a:cubicBezTo>
                    <a:pt x="5619" y="38900"/>
                    <a:pt x="5999" y="39281"/>
                    <a:pt x="6464" y="39281"/>
                  </a:cubicBezTo>
                  <a:cubicBezTo>
                    <a:pt x="6971" y="39281"/>
                    <a:pt x="7351" y="38900"/>
                    <a:pt x="7309" y="38436"/>
                  </a:cubicBezTo>
                  <a:lnTo>
                    <a:pt x="7224" y="17861"/>
                  </a:lnTo>
                  <a:lnTo>
                    <a:pt x="12632" y="11355"/>
                  </a:lnTo>
                  <a:cubicBezTo>
                    <a:pt x="12928" y="10974"/>
                    <a:pt x="12886" y="10468"/>
                    <a:pt x="12548" y="10172"/>
                  </a:cubicBezTo>
                  <a:cubicBezTo>
                    <a:pt x="12381" y="10024"/>
                    <a:pt x="12182" y="9957"/>
                    <a:pt x="11986" y="9957"/>
                  </a:cubicBezTo>
                  <a:cubicBezTo>
                    <a:pt x="11735" y="9957"/>
                    <a:pt x="11489" y="10066"/>
                    <a:pt x="11322" y="10256"/>
                  </a:cubicBezTo>
                  <a:lnTo>
                    <a:pt x="7224" y="15199"/>
                  </a:lnTo>
                  <a:lnTo>
                    <a:pt x="7140" y="793"/>
                  </a:lnTo>
                  <a:cubicBezTo>
                    <a:pt x="7098" y="265"/>
                    <a:pt x="6696" y="1"/>
                    <a:pt x="629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2"/>
            <p:cNvSpPr/>
            <p:nvPr/>
          </p:nvSpPr>
          <p:spPr>
            <a:xfrm>
              <a:off x="5047850" y="2301250"/>
              <a:ext cx="972775" cy="1260800"/>
            </a:xfrm>
            <a:custGeom>
              <a:rect b="b" l="l" r="r" t="t"/>
              <a:pathLst>
                <a:path extrusionOk="0" h="50432" w="38911">
                  <a:moveTo>
                    <a:pt x="19282" y="1"/>
                  </a:moveTo>
                  <a:cubicBezTo>
                    <a:pt x="8639" y="1"/>
                    <a:pt x="1" y="8002"/>
                    <a:pt x="1" y="17856"/>
                  </a:cubicBezTo>
                  <a:cubicBezTo>
                    <a:pt x="1" y="21954"/>
                    <a:pt x="1521" y="25926"/>
                    <a:pt x="4225" y="29010"/>
                  </a:cubicBezTo>
                  <a:cubicBezTo>
                    <a:pt x="6253" y="31333"/>
                    <a:pt x="7225" y="34417"/>
                    <a:pt x="6845" y="37502"/>
                  </a:cubicBezTo>
                  <a:cubicBezTo>
                    <a:pt x="6760" y="38093"/>
                    <a:pt x="6760" y="38642"/>
                    <a:pt x="6760" y="39234"/>
                  </a:cubicBezTo>
                  <a:cubicBezTo>
                    <a:pt x="6969" y="45451"/>
                    <a:pt x="12494" y="50432"/>
                    <a:pt x="19142" y="50432"/>
                  </a:cubicBezTo>
                  <a:cubicBezTo>
                    <a:pt x="19225" y="50432"/>
                    <a:pt x="19309" y="50431"/>
                    <a:pt x="19392" y="50429"/>
                  </a:cubicBezTo>
                  <a:cubicBezTo>
                    <a:pt x="26194" y="50303"/>
                    <a:pt x="31602" y="45191"/>
                    <a:pt x="31602" y="38896"/>
                  </a:cubicBezTo>
                  <a:lnTo>
                    <a:pt x="31602" y="38177"/>
                  </a:lnTo>
                  <a:cubicBezTo>
                    <a:pt x="31391" y="34671"/>
                    <a:pt x="32447" y="31249"/>
                    <a:pt x="34644" y="28545"/>
                  </a:cubicBezTo>
                  <a:cubicBezTo>
                    <a:pt x="37601" y="24954"/>
                    <a:pt x="38911" y="20307"/>
                    <a:pt x="38362" y="15702"/>
                  </a:cubicBezTo>
                  <a:cubicBezTo>
                    <a:pt x="37305" y="7548"/>
                    <a:pt x="30292" y="1042"/>
                    <a:pt x="21462" y="112"/>
                  </a:cubicBezTo>
                  <a:cubicBezTo>
                    <a:pt x="20728" y="37"/>
                    <a:pt x="20000" y="1"/>
                    <a:pt x="192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2"/>
            <p:cNvSpPr/>
            <p:nvPr/>
          </p:nvSpPr>
          <p:spPr>
            <a:xfrm>
              <a:off x="5337925" y="2783550"/>
              <a:ext cx="382750" cy="1449125"/>
            </a:xfrm>
            <a:custGeom>
              <a:rect b="b" l="l" r="r" t="t"/>
              <a:pathLst>
                <a:path extrusionOk="0" h="57965" w="15310">
                  <a:moveTo>
                    <a:pt x="7705" y="1"/>
                  </a:moveTo>
                  <a:cubicBezTo>
                    <a:pt x="7325" y="1"/>
                    <a:pt x="6987" y="339"/>
                    <a:pt x="6987" y="719"/>
                  </a:cubicBezTo>
                  <a:lnTo>
                    <a:pt x="6987" y="11070"/>
                  </a:lnTo>
                  <a:lnTo>
                    <a:pt x="1832" y="3972"/>
                  </a:lnTo>
                  <a:cubicBezTo>
                    <a:pt x="1676" y="3743"/>
                    <a:pt x="1464" y="3648"/>
                    <a:pt x="1256" y="3648"/>
                  </a:cubicBezTo>
                  <a:cubicBezTo>
                    <a:pt x="735" y="3648"/>
                    <a:pt x="239" y="4243"/>
                    <a:pt x="692" y="4817"/>
                  </a:cubicBezTo>
                  <a:lnTo>
                    <a:pt x="6564" y="12886"/>
                  </a:lnTo>
                  <a:cubicBezTo>
                    <a:pt x="6649" y="13055"/>
                    <a:pt x="6818" y="13140"/>
                    <a:pt x="6944" y="13182"/>
                  </a:cubicBezTo>
                  <a:lnTo>
                    <a:pt x="6944" y="19012"/>
                  </a:lnTo>
                  <a:lnTo>
                    <a:pt x="1410" y="12422"/>
                  </a:lnTo>
                  <a:cubicBezTo>
                    <a:pt x="1257" y="12289"/>
                    <a:pt x="1090" y="12233"/>
                    <a:pt x="931" y="12233"/>
                  </a:cubicBezTo>
                  <a:cubicBezTo>
                    <a:pt x="428" y="12233"/>
                    <a:pt x="1" y="12795"/>
                    <a:pt x="354" y="13309"/>
                  </a:cubicBezTo>
                  <a:lnTo>
                    <a:pt x="6987" y="21251"/>
                  </a:lnTo>
                  <a:lnTo>
                    <a:pt x="6987" y="57247"/>
                  </a:lnTo>
                  <a:cubicBezTo>
                    <a:pt x="6987" y="57627"/>
                    <a:pt x="7282" y="57923"/>
                    <a:pt x="7663" y="57965"/>
                  </a:cubicBezTo>
                  <a:cubicBezTo>
                    <a:pt x="8085" y="57923"/>
                    <a:pt x="8381" y="57627"/>
                    <a:pt x="8381" y="57247"/>
                  </a:cubicBezTo>
                  <a:lnTo>
                    <a:pt x="8381" y="21251"/>
                  </a:lnTo>
                  <a:lnTo>
                    <a:pt x="15014" y="13309"/>
                  </a:lnTo>
                  <a:cubicBezTo>
                    <a:pt x="15309" y="13013"/>
                    <a:pt x="15267" y="12591"/>
                    <a:pt x="14971" y="12337"/>
                  </a:cubicBezTo>
                  <a:cubicBezTo>
                    <a:pt x="14834" y="12219"/>
                    <a:pt x="14661" y="12156"/>
                    <a:pt x="14489" y="12156"/>
                  </a:cubicBezTo>
                  <a:cubicBezTo>
                    <a:pt x="14290" y="12156"/>
                    <a:pt x="14093" y="12240"/>
                    <a:pt x="13957" y="12422"/>
                  </a:cubicBezTo>
                  <a:lnTo>
                    <a:pt x="8381" y="19012"/>
                  </a:lnTo>
                  <a:lnTo>
                    <a:pt x="8381" y="13182"/>
                  </a:lnTo>
                  <a:cubicBezTo>
                    <a:pt x="8550" y="13140"/>
                    <a:pt x="8719" y="13055"/>
                    <a:pt x="8803" y="12886"/>
                  </a:cubicBezTo>
                  <a:lnTo>
                    <a:pt x="14676" y="4817"/>
                  </a:lnTo>
                  <a:cubicBezTo>
                    <a:pt x="15129" y="4243"/>
                    <a:pt x="14632" y="3648"/>
                    <a:pt x="14111" y="3648"/>
                  </a:cubicBezTo>
                  <a:cubicBezTo>
                    <a:pt x="13903" y="3648"/>
                    <a:pt x="13692" y="3743"/>
                    <a:pt x="13535" y="3972"/>
                  </a:cubicBezTo>
                  <a:lnTo>
                    <a:pt x="8381" y="11070"/>
                  </a:lnTo>
                  <a:lnTo>
                    <a:pt x="8381" y="719"/>
                  </a:lnTo>
                  <a:cubicBezTo>
                    <a:pt x="8381" y="339"/>
                    <a:pt x="8085" y="1"/>
                    <a:pt x="770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2"/>
            <p:cNvSpPr/>
            <p:nvPr/>
          </p:nvSpPr>
          <p:spPr>
            <a:xfrm>
              <a:off x="5609750" y="3138575"/>
              <a:ext cx="634800" cy="822675"/>
            </a:xfrm>
            <a:custGeom>
              <a:rect b="b" l="l" r="r" t="t"/>
              <a:pathLst>
                <a:path extrusionOk="0" h="32907" w="25392">
                  <a:moveTo>
                    <a:pt x="12801" y="1"/>
                  </a:moveTo>
                  <a:cubicBezTo>
                    <a:pt x="12314" y="1"/>
                    <a:pt x="11821" y="27"/>
                    <a:pt x="11323" y="79"/>
                  </a:cubicBezTo>
                  <a:cubicBezTo>
                    <a:pt x="5577" y="713"/>
                    <a:pt x="1014" y="4980"/>
                    <a:pt x="338" y="10303"/>
                  </a:cubicBezTo>
                  <a:cubicBezTo>
                    <a:pt x="0" y="13303"/>
                    <a:pt x="845" y="16345"/>
                    <a:pt x="2789" y="18669"/>
                  </a:cubicBezTo>
                  <a:cubicBezTo>
                    <a:pt x="4225" y="20443"/>
                    <a:pt x="4943" y="22682"/>
                    <a:pt x="4817" y="24964"/>
                  </a:cubicBezTo>
                  <a:lnTo>
                    <a:pt x="4817" y="25428"/>
                  </a:lnTo>
                  <a:cubicBezTo>
                    <a:pt x="4817" y="29526"/>
                    <a:pt x="8365" y="32864"/>
                    <a:pt x="12802" y="32906"/>
                  </a:cubicBezTo>
                  <a:cubicBezTo>
                    <a:pt x="12830" y="32906"/>
                    <a:pt x="12858" y="32907"/>
                    <a:pt x="12886" y="32907"/>
                  </a:cubicBezTo>
                  <a:cubicBezTo>
                    <a:pt x="17243" y="32907"/>
                    <a:pt x="20914" y="29669"/>
                    <a:pt x="20998" y="25555"/>
                  </a:cubicBezTo>
                  <a:cubicBezTo>
                    <a:pt x="21040" y="25217"/>
                    <a:pt x="20998" y="24837"/>
                    <a:pt x="20955" y="24457"/>
                  </a:cubicBezTo>
                  <a:cubicBezTo>
                    <a:pt x="20702" y="22429"/>
                    <a:pt x="21336" y="20443"/>
                    <a:pt x="22688" y="18922"/>
                  </a:cubicBezTo>
                  <a:cubicBezTo>
                    <a:pt x="24420" y="16894"/>
                    <a:pt x="25391" y="14275"/>
                    <a:pt x="25391" y="11613"/>
                  </a:cubicBezTo>
                  <a:cubicBezTo>
                    <a:pt x="25352" y="5180"/>
                    <a:pt x="19709" y="1"/>
                    <a:pt x="1280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2"/>
            <p:cNvSpPr/>
            <p:nvPr/>
          </p:nvSpPr>
          <p:spPr>
            <a:xfrm>
              <a:off x="5807250" y="3453975"/>
              <a:ext cx="259150" cy="776600"/>
            </a:xfrm>
            <a:custGeom>
              <a:rect b="b" l="l" r="r" t="t"/>
              <a:pathLst>
                <a:path extrusionOk="0" h="31064" w="10366">
                  <a:moveTo>
                    <a:pt x="4902" y="1"/>
                  </a:moveTo>
                  <a:cubicBezTo>
                    <a:pt x="4542" y="1"/>
                    <a:pt x="4183" y="243"/>
                    <a:pt x="4226" y="729"/>
                  </a:cubicBezTo>
                  <a:lnTo>
                    <a:pt x="4226" y="6855"/>
                  </a:lnTo>
                  <a:lnTo>
                    <a:pt x="1226" y="2757"/>
                  </a:lnTo>
                  <a:cubicBezTo>
                    <a:pt x="1100" y="2582"/>
                    <a:pt x="900" y="2480"/>
                    <a:pt x="697" y="2480"/>
                  </a:cubicBezTo>
                  <a:cubicBezTo>
                    <a:pt x="557" y="2480"/>
                    <a:pt x="417" y="2528"/>
                    <a:pt x="296" y="2630"/>
                  </a:cubicBezTo>
                  <a:cubicBezTo>
                    <a:pt x="43" y="2842"/>
                    <a:pt x="1" y="3264"/>
                    <a:pt x="212" y="3518"/>
                  </a:cubicBezTo>
                  <a:lnTo>
                    <a:pt x="4057" y="8799"/>
                  </a:lnTo>
                  <a:cubicBezTo>
                    <a:pt x="4141" y="8883"/>
                    <a:pt x="4226" y="8968"/>
                    <a:pt x="4310" y="9010"/>
                  </a:cubicBezTo>
                  <a:lnTo>
                    <a:pt x="4395" y="30430"/>
                  </a:lnTo>
                  <a:cubicBezTo>
                    <a:pt x="4437" y="30852"/>
                    <a:pt x="4754" y="31063"/>
                    <a:pt x="5071" y="31063"/>
                  </a:cubicBezTo>
                  <a:cubicBezTo>
                    <a:pt x="5387" y="31063"/>
                    <a:pt x="5704" y="30852"/>
                    <a:pt x="5746" y="30430"/>
                  </a:cubicBezTo>
                  <a:lnTo>
                    <a:pt x="5662" y="14206"/>
                  </a:lnTo>
                  <a:lnTo>
                    <a:pt x="9929" y="9094"/>
                  </a:lnTo>
                  <a:cubicBezTo>
                    <a:pt x="10366" y="8564"/>
                    <a:pt x="9904" y="7941"/>
                    <a:pt x="9394" y="7941"/>
                  </a:cubicBezTo>
                  <a:cubicBezTo>
                    <a:pt x="9214" y="7941"/>
                    <a:pt x="9027" y="8019"/>
                    <a:pt x="8873" y="8207"/>
                  </a:cubicBezTo>
                  <a:lnTo>
                    <a:pt x="5662" y="12094"/>
                  </a:lnTo>
                  <a:lnTo>
                    <a:pt x="5577" y="729"/>
                  </a:lnTo>
                  <a:cubicBezTo>
                    <a:pt x="5620" y="243"/>
                    <a:pt x="5261" y="1"/>
                    <a:pt x="4902"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32"/>
          <p:cNvGrpSpPr/>
          <p:nvPr/>
        </p:nvGrpSpPr>
        <p:grpSpPr>
          <a:xfrm>
            <a:off x="6489414" y="2915087"/>
            <a:ext cx="2792057" cy="2314899"/>
            <a:chOff x="202950" y="1579375"/>
            <a:chExt cx="1537900" cy="1275075"/>
          </a:xfrm>
        </p:grpSpPr>
        <p:sp>
          <p:nvSpPr>
            <p:cNvPr id="599" name="Google Shape;599;p32"/>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2"/>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2"/>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2"/>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2"/>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2"/>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2"/>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2"/>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2"/>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2"/>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2"/>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2"/>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2"/>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2"/>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3" name="Google Shape;613;p32"/>
          <p:cNvSpPr/>
          <p:nvPr/>
        </p:nvSpPr>
        <p:spPr>
          <a:xfrm>
            <a:off x="944935" y="811246"/>
            <a:ext cx="1067402" cy="636186"/>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2"/>
          <p:cNvSpPr/>
          <p:nvPr/>
        </p:nvSpPr>
        <p:spPr>
          <a:xfrm>
            <a:off x="5479175" y="312600"/>
            <a:ext cx="1655580" cy="972905"/>
          </a:xfrm>
          <a:custGeom>
            <a:rect b="b" l="l" r="r" t="t"/>
            <a:pathLst>
              <a:path extrusionOk="0" h="21379" w="35870">
                <a:moveTo>
                  <a:pt x="20195" y="1"/>
                </a:moveTo>
                <a:cubicBezTo>
                  <a:pt x="14830" y="1"/>
                  <a:pt x="10436" y="4268"/>
                  <a:pt x="10267" y="9634"/>
                </a:cubicBezTo>
                <a:lnTo>
                  <a:pt x="5831" y="9634"/>
                </a:lnTo>
                <a:cubicBezTo>
                  <a:pt x="2620" y="9676"/>
                  <a:pt x="1" y="12295"/>
                  <a:pt x="1" y="15506"/>
                </a:cubicBezTo>
                <a:cubicBezTo>
                  <a:pt x="1" y="18759"/>
                  <a:pt x="2620" y="21378"/>
                  <a:pt x="5831" y="21378"/>
                </a:cubicBezTo>
                <a:lnTo>
                  <a:pt x="30039" y="21378"/>
                </a:lnTo>
                <a:cubicBezTo>
                  <a:pt x="33250" y="21378"/>
                  <a:pt x="35869" y="18759"/>
                  <a:pt x="35869" y="15506"/>
                </a:cubicBezTo>
                <a:cubicBezTo>
                  <a:pt x="35869" y="12337"/>
                  <a:pt x="33334" y="9760"/>
                  <a:pt x="30166" y="9676"/>
                </a:cubicBezTo>
                <a:cubicBezTo>
                  <a:pt x="29997" y="4268"/>
                  <a:pt x="25603" y="1"/>
                  <a:pt x="201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2"/>
          <p:cNvSpPr txBox="1"/>
          <p:nvPr>
            <p:ph idx="1" type="subTitle"/>
          </p:nvPr>
        </p:nvSpPr>
        <p:spPr>
          <a:xfrm flipH="1">
            <a:off x="1053625" y="2325988"/>
            <a:ext cx="4018800" cy="371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2100">
                <a:solidFill>
                  <a:srgbClr val="434343"/>
                </a:solidFill>
              </a:rPr>
              <a:t>Does anyone have any questions?</a:t>
            </a:r>
            <a:endParaRPr sz="2100">
              <a:solidFill>
                <a:srgbClr val="434343"/>
              </a:solidFill>
            </a:endParaRPr>
          </a:p>
          <a:p>
            <a:pPr indent="0" lvl="0" marL="0" rtl="0" algn="r">
              <a:spcBef>
                <a:spcPts val="0"/>
              </a:spcBef>
              <a:spcAft>
                <a:spcPts val="0"/>
              </a:spcAft>
              <a:buClr>
                <a:schemeClr val="dk1"/>
              </a:buClr>
              <a:buSzPts val="1100"/>
              <a:buFont typeface="Arial"/>
              <a:buNone/>
            </a:pPr>
            <a:r>
              <a:t/>
            </a:r>
            <a:endParaRPr>
              <a:solidFill>
                <a:srgbClr val="434343"/>
              </a:solidFill>
            </a:endParaRPr>
          </a:p>
          <a:p>
            <a:pPr indent="0" lvl="0" marL="0" rtl="0" algn="r">
              <a:spcBef>
                <a:spcPts val="0"/>
              </a:spcBef>
              <a:spcAft>
                <a:spcPts val="0"/>
              </a:spcAft>
              <a:buNone/>
            </a:pPr>
            <a:r>
              <a:t/>
            </a:r>
            <a:endParaRPr/>
          </a:p>
        </p:txBody>
      </p:sp>
      <p:sp>
        <p:nvSpPr>
          <p:cNvPr id="616" name="Google Shape;616;p32"/>
          <p:cNvSpPr/>
          <p:nvPr/>
        </p:nvSpPr>
        <p:spPr>
          <a:xfrm>
            <a:off x="76260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2"/>
          <p:cNvSpPr/>
          <p:nvPr/>
        </p:nvSpPr>
        <p:spPr>
          <a:xfrm>
            <a:off x="7892750" y="3701695"/>
            <a:ext cx="214002" cy="283905"/>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2"/>
          <p:cNvSpPr/>
          <p:nvPr/>
        </p:nvSpPr>
        <p:spPr>
          <a:xfrm>
            <a:off x="44425" y="4104150"/>
            <a:ext cx="5490000" cy="1039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14"/>
          <p:cNvSpPr txBox="1"/>
          <p:nvPr>
            <p:ph type="ctrTitle"/>
          </p:nvPr>
        </p:nvSpPr>
        <p:spPr>
          <a:xfrm>
            <a:off x="779300" y="112925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bacNeeds and motivation:</a:t>
            </a:r>
            <a:endParaRPr/>
          </a:p>
          <a:p>
            <a:pPr indent="0" lvl="0" marL="0" rtl="0" algn="l">
              <a:spcBef>
                <a:spcPts val="0"/>
              </a:spcBef>
              <a:spcAft>
                <a:spcPts val="0"/>
              </a:spcAft>
              <a:buNone/>
            </a:pPr>
            <a:r>
              <a:rPr lang="en"/>
              <a:t>kground and eNNsodihhNKHxecutive summary</a:t>
            </a:r>
            <a:endParaRPr/>
          </a:p>
        </p:txBody>
      </p:sp>
      <p:sp>
        <p:nvSpPr>
          <p:cNvPr id="253" name="Google Shape;253;p14"/>
          <p:cNvSpPr txBox="1"/>
          <p:nvPr/>
        </p:nvSpPr>
        <p:spPr>
          <a:xfrm flipH="1">
            <a:off x="1369900" y="1174200"/>
            <a:ext cx="6704400" cy="3399900"/>
          </a:xfrm>
          <a:prstGeom prst="rect">
            <a:avLst/>
          </a:prstGeom>
          <a:noFill/>
          <a:ln>
            <a:noFill/>
          </a:ln>
        </p:spPr>
        <p:txBody>
          <a:bodyPr anchorCtr="0" anchor="t" bIns="91425" lIns="91425" spcFirstLastPara="1" rIns="91425" wrap="square" tIns="91425">
            <a:noAutofit/>
          </a:bodyPr>
          <a:lstStyle/>
          <a:p>
            <a:pPr indent="0" lvl="0" marL="457200" rtl="0" algn="ctr">
              <a:lnSpc>
                <a:spcPct val="200000"/>
              </a:lnSpc>
              <a:spcBef>
                <a:spcPts val="0"/>
              </a:spcBef>
              <a:spcAft>
                <a:spcPts val="0"/>
              </a:spcAft>
              <a:buNone/>
            </a:pPr>
            <a:r>
              <a:rPr lang="en" sz="1200">
                <a:solidFill>
                  <a:srgbClr val="434343"/>
                </a:solidFill>
                <a:latin typeface="Montserrat ExtraBold"/>
                <a:ea typeface="Montserrat ExtraBold"/>
                <a:cs typeface="Montserrat ExtraBold"/>
                <a:sym typeface="Montserrat ExtraBold"/>
              </a:rPr>
              <a:t>Needs and motivation</a:t>
            </a:r>
            <a:endParaRPr sz="1200">
              <a:solidFill>
                <a:srgbClr val="434343"/>
              </a:solidFill>
              <a:latin typeface="Montserrat ExtraBold"/>
              <a:ea typeface="Montserrat ExtraBold"/>
              <a:cs typeface="Montserrat ExtraBold"/>
              <a:sym typeface="Montserrat ExtraBold"/>
            </a:endParaRPr>
          </a:p>
          <a:p>
            <a:pPr indent="-304800" lvl="0" marL="457200" rtl="0" algn="l">
              <a:lnSpc>
                <a:spcPct val="200000"/>
              </a:lnSpc>
              <a:spcBef>
                <a:spcPts val="1200"/>
              </a:spcBef>
              <a:spcAft>
                <a:spcPts val="0"/>
              </a:spcAft>
              <a:buClr>
                <a:srgbClr val="7F6000"/>
              </a:buClr>
              <a:buSzPts val="1200"/>
              <a:buFont typeface="Times New Roman"/>
              <a:buChar char="●"/>
            </a:pPr>
            <a:r>
              <a:rPr b="1" lang="en" sz="1200">
                <a:solidFill>
                  <a:srgbClr val="7F6000"/>
                </a:solidFill>
                <a:latin typeface="Times New Roman"/>
                <a:ea typeface="Times New Roman"/>
                <a:cs typeface="Times New Roman"/>
                <a:sym typeface="Times New Roman"/>
              </a:rPr>
              <a:t>The existing tools for the price prediction is based on the hype in the market.</a:t>
            </a:r>
            <a:endParaRPr b="1" sz="1200">
              <a:solidFill>
                <a:srgbClr val="7F6000"/>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rgbClr val="7F6000"/>
              </a:buClr>
              <a:buSzPts val="1200"/>
              <a:buFont typeface="Times New Roman"/>
              <a:buChar char="●"/>
            </a:pPr>
            <a:r>
              <a:rPr b="1" lang="en" sz="1200">
                <a:solidFill>
                  <a:srgbClr val="7F6000"/>
                </a:solidFill>
                <a:latin typeface="Times New Roman"/>
                <a:ea typeface="Times New Roman"/>
                <a:cs typeface="Times New Roman"/>
                <a:sym typeface="Times New Roman"/>
              </a:rPr>
              <a:t>Resulted in unfair estimation of price.</a:t>
            </a:r>
            <a:endParaRPr b="1" sz="1200">
              <a:solidFill>
                <a:srgbClr val="7F6000"/>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rgbClr val="7F6000"/>
              </a:buClr>
              <a:buSzPts val="1200"/>
              <a:buFont typeface="Times New Roman"/>
              <a:buChar char="●"/>
            </a:pPr>
            <a:r>
              <a:rPr b="1" lang="en" sz="1200">
                <a:solidFill>
                  <a:srgbClr val="7F6000"/>
                </a:solidFill>
                <a:latin typeface="Times New Roman"/>
                <a:ea typeface="Times New Roman"/>
                <a:cs typeface="Times New Roman"/>
                <a:sym typeface="Times New Roman"/>
              </a:rPr>
              <a:t>Help home buyers make best purchasing decisions.</a:t>
            </a:r>
            <a:endParaRPr b="1" sz="1200">
              <a:solidFill>
                <a:srgbClr val="7F6000"/>
              </a:solidFill>
              <a:latin typeface="Times New Roman"/>
              <a:ea typeface="Times New Roman"/>
              <a:cs typeface="Times New Roman"/>
              <a:sym typeface="Times New Roman"/>
            </a:endParaRPr>
          </a:p>
          <a:p>
            <a:pPr indent="0" lvl="0" marL="0" rtl="0" algn="ctr">
              <a:lnSpc>
                <a:spcPct val="200000"/>
              </a:lnSpc>
              <a:spcBef>
                <a:spcPts val="1200"/>
              </a:spcBef>
              <a:spcAft>
                <a:spcPts val="0"/>
              </a:spcAft>
              <a:buNone/>
            </a:pPr>
            <a:r>
              <a:rPr lang="en" sz="1200">
                <a:solidFill>
                  <a:schemeClr val="dk1"/>
                </a:solidFill>
                <a:latin typeface="Montserrat ExtraBold"/>
                <a:ea typeface="Montserrat ExtraBold"/>
                <a:cs typeface="Montserrat ExtraBold"/>
                <a:sym typeface="Montserrat ExtraBold"/>
              </a:rPr>
              <a:t>    Deliverables</a:t>
            </a:r>
            <a:endParaRPr sz="1200">
              <a:solidFill>
                <a:schemeClr val="dk1"/>
              </a:solidFill>
              <a:latin typeface="Montserrat ExtraBold"/>
              <a:ea typeface="Montserrat ExtraBold"/>
              <a:cs typeface="Montserrat ExtraBold"/>
              <a:sym typeface="Montserrat ExtraBold"/>
            </a:endParaRPr>
          </a:p>
          <a:p>
            <a:pPr indent="-304800" lvl="0" marL="457200" rtl="0" algn="l">
              <a:lnSpc>
                <a:spcPct val="200000"/>
              </a:lnSpc>
              <a:spcBef>
                <a:spcPts val="1200"/>
              </a:spcBef>
              <a:spcAft>
                <a:spcPts val="0"/>
              </a:spcAft>
              <a:buClr>
                <a:srgbClr val="7F6000"/>
              </a:buClr>
              <a:buSzPts val="1200"/>
              <a:buFont typeface="Times New Roman"/>
              <a:buChar char="●"/>
            </a:pPr>
            <a:r>
              <a:rPr b="1" lang="en" sz="1200">
                <a:solidFill>
                  <a:srgbClr val="7F6000"/>
                </a:solidFill>
                <a:latin typeface="Times New Roman"/>
                <a:ea typeface="Times New Roman"/>
                <a:cs typeface="Times New Roman"/>
                <a:sym typeface="Times New Roman"/>
              </a:rPr>
              <a:t>An  optimized machine learning model to predict the house price </a:t>
            </a:r>
            <a:endParaRPr b="1" sz="1200">
              <a:solidFill>
                <a:srgbClr val="7F6000"/>
              </a:solidFill>
              <a:latin typeface="Times New Roman"/>
              <a:ea typeface="Times New Roman"/>
              <a:cs typeface="Times New Roman"/>
              <a:sym typeface="Times New Roman"/>
            </a:endParaRPr>
          </a:p>
          <a:p>
            <a:pPr indent="-304800" lvl="0" marL="457200" rtl="0" algn="l">
              <a:lnSpc>
                <a:spcPct val="200000"/>
              </a:lnSpc>
              <a:spcBef>
                <a:spcPts val="0"/>
              </a:spcBef>
              <a:spcAft>
                <a:spcPts val="0"/>
              </a:spcAft>
              <a:buClr>
                <a:srgbClr val="7F6000"/>
              </a:buClr>
              <a:buSzPts val="1200"/>
              <a:buFont typeface="Times New Roman"/>
              <a:buChar char="●"/>
            </a:pPr>
            <a:r>
              <a:rPr b="1" lang="en" sz="1200">
                <a:solidFill>
                  <a:srgbClr val="7F6000"/>
                </a:solidFill>
                <a:latin typeface="Times New Roman"/>
                <a:ea typeface="Times New Roman"/>
                <a:cs typeface="Times New Roman"/>
                <a:sym typeface="Times New Roman"/>
              </a:rPr>
              <a:t>We target to predict the house price using the quantitative characteristics: number of room, Location, Crime rate, School rate and GDP.</a:t>
            </a:r>
            <a:endParaRPr b="1" sz="1200">
              <a:solidFill>
                <a:srgbClr val="7F6000"/>
              </a:solidFill>
              <a:latin typeface="Times New Roman"/>
              <a:ea typeface="Times New Roman"/>
              <a:cs typeface="Times New Roman"/>
              <a:sym typeface="Times New Roman"/>
            </a:endParaRPr>
          </a:p>
          <a:p>
            <a:pPr indent="0" lvl="0" marL="0" rtl="0" algn="l">
              <a:lnSpc>
                <a:spcPct val="200000"/>
              </a:lnSpc>
              <a:spcBef>
                <a:spcPts val="1200"/>
              </a:spcBef>
              <a:spcAft>
                <a:spcPts val="0"/>
              </a:spcAft>
              <a:buNone/>
            </a:pPr>
            <a:r>
              <a:t/>
            </a:r>
            <a:endParaRPr sz="1100">
              <a:solidFill>
                <a:srgbClr val="434343"/>
              </a:solidFill>
              <a:latin typeface="Montserrat ExtraBold"/>
              <a:ea typeface="Montserrat ExtraBold"/>
              <a:cs typeface="Montserrat ExtraBold"/>
              <a:sym typeface="Montserrat ExtraBold"/>
            </a:endParaRPr>
          </a:p>
          <a:p>
            <a:pPr indent="0" lvl="0" marL="457200" rtl="0" algn="l">
              <a:lnSpc>
                <a:spcPct val="200000"/>
              </a:lnSpc>
              <a:spcBef>
                <a:spcPts val="1200"/>
              </a:spcBef>
              <a:spcAft>
                <a:spcPts val="0"/>
              </a:spcAft>
              <a:buNone/>
            </a:pPr>
            <a:r>
              <a:t/>
            </a:r>
            <a:endParaRPr sz="1100">
              <a:solidFill>
                <a:srgbClr val="434343"/>
              </a:solidFill>
              <a:latin typeface="Montserrat ExtraBold"/>
              <a:ea typeface="Montserrat ExtraBold"/>
              <a:cs typeface="Montserrat ExtraBold"/>
              <a:sym typeface="Montserrat ExtraBold"/>
            </a:endParaRPr>
          </a:p>
        </p:txBody>
      </p:sp>
      <p:grpSp>
        <p:nvGrpSpPr>
          <p:cNvPr id="254" name="Google Shape;254;p14"/>
          <p:cNvGrpSpPr/>
          <p:nvPr/>
        </p:nvGrpSpPr>
        <p:grpSpPr>
          <a:xfrm>
            <a:off x="732897" y="3217904"/>
            <a:ext cx="927302" cy="2083860"/>
            <a:chOff x="2449930" y="2556776"/>
            <a:chExt cx="1339065" cy="3009185"/>
          </a:xfrm>
        </p:grpSpPr>
        <p:sp>
          <p:nvSpPr>
            <p:cNvPr id="255" name="Google Shape;255;p14"/>
            <p:cNvSpPr/>
            <p:nvPr/>
          </p:nvSpPr>
          <p:spPr>
            <a:xfrm>
              <a:off x="2449930" y="2556776"/>
              <a:ext cx="1339065" cy="2243750"/>
            </a:xfrm>
            <a:custGeom>
              <a:rect b="b" l="l" r="r" t="t"/>
              <a:pathLst>
                <a:path extrusionOk="0" h="105106" w="62727">
                  <a:moveTo>
                    <a:pt x="31083" y="0"/>
                  </a:moveTo>
                  <a:cubicBezTo>
                    <a:pt x="30660" y="0"/>
                    <a:pt x="30078" y="77"/>
                    <a:pt x="29410" y="366"/>
                  </a:cubicBezTo>
                  <a:cubicBezTo>
                    <a:pt x="23250" y="2407"/>
                    <a:pt x="21611" y="16772"/>
                    <a:pt x="21172" y="24241"/>
                  </a:cubicBezTo>
                  <a:cubicBezTo>
                    <a:pt x="21082" y="25817"/>
                    <a:pt x="20271" y="27035"/>
                    <a:pt x="19296" y="27035"/>
                  </a:cubicBezTo>
                  <a:cubicBezTo>
                    <a:pt x="19260" y="27035"/>
                    <a:pt x="19224" y="27033"/>
                    <a:pt x="19188" y="27030"/>
                  </a:cubicBezTo>
                  <a:cubicBezTo>
                    <a:pt x="19071" y="27019"/>
                    <a:pt x="18950" y="27014"/>
                    <a:pt x="18825" y="27014"/>
                  </a:cubicBezTo>
                  <a:cubicBezTo>
                    <a:pt x="16566" y="27014"/>
                    <a:pt x="13102" y="28718"/>
                    <a:pt x="11108" y="31917"/>
                  </a:cubicBezTo>
                  <a:cubicBezTo>
                    <a:pt x="8196" y="36601"/>
                    <a:pt x="8495" y="49895"/>
                    <a:pt x="8858" y="56599"/>
                  </a:cubicBezTo>
                  <a:cubicBezTo>
                    <a:pt x="8957" y="58430"/>
                    <a:pt x="8037" y="59917"/>
                    <a:pt x="6895" y="59917"/>
                  </a:cubicBezTo>
                  <a:cubicBezTo>
                    <a:pt x="6888" y="59917"/>
                    <a:pt x="6881" y="59917"/>
                    <a:pt x="6874" y="59917"/>
                  </a:cubicBezTo>
                  <a:cubicBezTo>
                    <a:pt x="6854" y="59917"/>
                    <a:pt x="6835" y="59916"/>
                    <a:pt x="6815" y="59916"/>
                  </a:cubicBezTo>
                  <a:cubicBezTo>
                    <a:pt x="2657" y="59916"/>
                    <a:pt x="1204" y="66933"/>
                    <a:pt x="1204" y="66933"/>
                  </a:cubicBezTo>
                  <a:cubicBezTo>
                    <a:pt x="170" y="70668"/>
                    <a:pt x="0" y="74469"/>
                    <a:pt x="472" y="78249"/>
                  </a:cubicBezTo>
                  <a:cubicBezTo>
                    <a:pt x="2716" y="96150"/>
                    <a:pt x="17018" y="105106"/>
                    <a:pt x="31329" y="105106"/>
                  </a:cubicBezTo>
                  <a:cubicBezTo>
                    <a:pt x="45614" y="105106"/>
                    <a:pt x="59909" y="96183"/>
                    <a:pt x="62231" y="78325"/>
                  </a:cubicBezTo>
                  <a:cubicBezTo>
                    <a:pt x="62727" y="74520"/>
                    <a:pt x="62566" y="70692"/>
                    <a:pt x="61526" y="66933"/>
                  </a:cubicBezTo>
                  <a:cubicBezTo>
                    <a:pt x="61526" y="66933"/>
                    <a:pt x="60070" y="59916"/>
                    <a:pt x="55912" y="59916"/>
                  </a:cubicBezTo>
                  <a:cubicBezTo>
                    <a:pt x="55892" y="59916"/>
                    <a:pt x="55872" y="59917"/>
                    <a:pt x="55853" y="59917"/>
                  </a:cubicBezTo>
                  <a:cubicBezTo>
                    <a:pt x="55846" y="59917"/>
                    <a:pt x="55839" y="59917"/>
                    <a:pt x="55832" y="59917"/>
                  </a:cubicBezTo>
                  <a:cubicBezTo>
                    <a:pt x="54689" y="59917"/>
                    <a:pt x="53770" y="58430"/>
                    <a:pt x="53869" y="56599"/>
                  </a:cubicBezTo>
                  <a:cubicBezTo>
                    <a:pt x="54232" y="49895"/>
                    <a:pt x="54534" y="36601"/>
                    <a:pt x="51619" y="31917"/>
                  </a:cubicBezTo>
                  <a:cubicBezTo>
                    <a:pt x="49627" y="28718"/>
                    <a:pt x="46161" y="27014"/>
                    <a:pt x="43904" y="27014"/>
                  </a:cubicBezTo>
                  <a:cubicBezTo>
                    <a:pt x="43780" y="27014"/>
                    <a:pt x="43659" y="27019"/>
                    <a:pt x="43542" y="27030"/>
                  </a:cubicBezTo>
                  <a:cubicBezTo>
                    <a:pt x="43505" y="27033"/>
                    <a:pt x="43470" y="27035"/>
                    <a:pt x="43434" y="27035"/>
                  </a:cubicBezTo>
                  <a:cubicBezTo>
                    <a:pt x="42459" y="27035"/>
                    <a:pt x="41648" y="25817"/>
                    <a:pt x="41555" y="24241"/>
                  </a:cubicBezTo>
                  <a:cubicBezTo>
                    <a:pt x="41119" y="16772"/>
                    <a:pt x="39480" y="2407"/>
                    <a:pt x="33317" y="366"/>
                  </a:cubicBezTo>
                  <a:cubicBezTo>
                    <a:pt x="32649" y="77"/>
                    <a:pt x="32066" y="0"/>
                    <a:pt x="31644" y="0"/>
                  </a:cubicBezTo>
                  <a:cubicBezTo>
                    <a:pt x="31540" y="0"/>
                    <a:pt x="31447" y="5"/>
                    <a:pt x="31363" y="12"/>
                  </a:cubicBezTo>
                  <a:cubicBezTo>
                    <a:pt x="31280" y="5"/>
                    <a:pt x="31186" y="0"/>
                    <a:pt x="3108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2876464" y="3265233"/>
              <a:ext cx="475943" cy="2300727"/>
            </a:xfrm>
            <a:custGeom>
              <a:rect b="b" l="l" r="r" t="t"/>
              <a:pathLst>
                <a:path extrusionOk="0" h="107775" w="22295">
                  <a:moveTo>
                    <a:pt x="11420" y="1"/>
                  </a:moveTo>
                  <a:cubicBezTo>
                    <a:pt x="10633" y="1"/>
                    <a:pt x="9998" y="639"/>
                    <a:pt x="9998" y="1425"/>
                  </a:cubicBezTo>
                  <a:lnTo>
                    <a:pt x="9998" y="44649"/>
                  </a:lnTo>
                  <a:lnTo>
                    <a:pt x="1966" y="35011"/>
                  </a:lnTo>
                  <a:cubicBezTo>
                    <a:pt x="1760" y="34764"/>
                    <a:pt x="1464" y="34636"/>
                    <a:pt x="1167" y="34636"/>
                  </a:cubicBezTo>
                  <a:cubicBezTo>
                    <a:pt x="933" y="34636"/>
                    <a:pt x="697" y="34715"/>
                    <a:pt x="503" y="34878"/>
                  </a:cubicBezTo>
                  <a:cubicBezTo>
                    <a:pt x="61" y="35244"/>
                    <a:pt x="1" y="35900"/>
                    <a:pt x="370" y="36342"/>
                  </a:cubicBezTo>
                  <a:lnTo>
                    <a:pt x="9998" y="47894"/>
                  </a:lnTo>
                  <a:lnTo>
                    <a:pt x="9998" y="106350"/>
                  </a:lnTo>
                  <a:cubicBezTo>
                    <a:pt x="9998" y="107136"/>
                    <a:pt x="10633" y="107774"/>
                    <a:pt x="11420" y="107774"/>
                  </a:cubicBezTo>
                  <a:cubicBezTo>
                    <a:pt x="12206" y="107774"/>
                    <a:pt x="12844" y="107136"/>
                    <a:pt x="12844" y="106350"/>
                  </a:cubicBezTo>
                  <a:lnTo>
                    <a:pt x="12844" y="34905"/>
                  </a:lnTo>
                  <a:lnTo>
                    <a:pt x="21944" y="24414"/>
                  </a:lnTo>
                  <a:cubicBezTo>
                    <a:pt x="22294" y="23997"/>
                    <a:pt x="22246" y="23377"/>
                    <a:pt x="21835" y="23020"/>
                  </a:cubicBezTo>
                  <a:cubicBezTo>
                    <a:pt x="21646" y="22857"/>
                    <a:pt x="21414" y="22776"/>
                    <a:pt x="21183" y="22776"/>
                  </a:cubicBezTo>
                  <a:cubicBezTo>
                    <a:pt x="20909" y="22776"/>
                    <a:pt x="20637" y="22889"/>
                    <a:pt x="20441" y="23108"/>
                  </a:cubicBezTo>
                  <a:lnTo>
                    <a:pt x="20441" y="23111"/>
                  </a:lnTo>
                  <a:lnTo>
                    <a:pt x="12844" y="31866"/>
                  </a:lnTo>
                  <a:lnTo>
                    <a:pt x="12844" y="19413"/>
                  </a:lnTo>
                  <a:lnTo>
                    <a:pt x="21944" y="8922"/>
                  </a:lnTo>
                  <a:cubicBezTo>
                    <a:pt x="22294" y="8505"/>
                    <a:pt x="22246" y="7885"/>
                    <a:pt x="21835" y="7528"/>
                  </a:cubicBezTo>
                  <a:cubicBezTo>
                    <a:pt x="21646" y="7364"/>
                    <a:pt x="21414" y="7284"/>
                    <a:pt x="21183" y="7284"/>
                  </a:cubicBezTo>
                  <a:cubicBezTo>
                    <a:pt x="20909" y="7284"/>
                    <a:pt x="20637" y="7396"/>
                    <a:pt x="20441" y="7615"/>
                  </a:cubicBezTo>
                  <a:lnTo>
                    <a:pt x="12844" y="16373"/>
                  </a:lnTo>
                  <a:lnTo>
                    <a:pt x="12844" y="1425"/>
                  </a:lnTo>
                  <a:cubicBezTo>
                    <a:pt x="12844" y="639"/>
                    <a:pt x="12206" y="1"/>
                    <a:pt x="11420"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7" name="Google Shape;257;p14"/>
          <p:cNvGrpSpPr/>
          <p:nvPr/>
        </p:nvGrpSpPr>
        <p:grpSpPr>
          <a:xfrm>
            <a:off x="-2" y="3587707"/>
            <a:ext cx="1282408" cy="1701863"/>
            <a:chOff x="1231043" y="3326737"/>
            <a:chExt cx="1851853" cy="2457564"/>
          </a:xfrm>
        </p:grpSpPr>
        <p:sp>
          <p:nvSpPr>
            <p:cNvPr id="258" name="Google Shape;258;p14"/>
            <p:cNvSpPr/>
            <p:nvPr/>
          </p:nvSpPr>
          <p:spPr>
            <a:xfrm>
              <a:off x="1231043" y="3326737"/>
              <a:ext cx="1851853" cy="1904112"/>
            </a:xfrm>
            <a:custGeom>
              <a:rect b="b" l="l" r="r" t="t"/>
              <a:pathLst>
                <a:path extrusionOk="0" h="89196" w="86748">
                  <a:moveTo>
                    <a:pt x="43054" y="1"/>
                  </a:moveTo>
                  <a:cubicBezTo>
                    <a:pt x="42402" y="1"/>
                    <a:pt x="41751" y="88"/>
                    <a:pt x="41123" y="262"/>
                  </a:cubicBezTo>
                  <a:cubicBezTo>
                    <a:pt x="34016" y="1728"/>
                    <a:pt x="32123" y="12041"/>
                    <a:pt x="31621" y="17405"/>
                  </a:cubicBezTo>
                  <a:cubicBezTo>
                    <a:pt x="31513" y="18538"/>
                    <a:pt x="30574" y="19411"/>
                    <a:pt x="29452" y="19411"/>
                  </a:cubicBezTo>
                  <a:cubicBezTo>
                    <a:pt x="29411" y="19411"/>
                    <a:pt x="29370" y="19410"/>
                    <a:pt x="29329" y="19407"/>
                  </a:cubicBezTo>
                  <a:cubicBezTo>
                    <a:pt x="29192" y="19400"/>
                    <a:pt x="29051" y="19396"/>
                    <a:pt x="28905" y="19396"/>
                  </a:cubicBezTo>
                  <a:cubicBezTo>
                    <a:pt x="26301" y="19396"/>
                    <a:pt x="22308" y="20621"/>
                    <a:pt x="20011" y="22918"/>
                  </a:cubicBezTo>
                  <a:cubicBezTo>
                    <a:pt x="16648" y="26278"/>
                    <a:pt x="16996" y="35825"/>
                    <a:pt x="17414" y="40637"/>
                  </a:cubicBezTo>
                  <a:cubicBezTo>
                    <a:pt x="17531" y="41954"/>
                    <a:pt x="16467" y="43020"/>
                    <a:pt x="15150" y="43020"/>
                  </a:cubicBezTo>
                  <a:cubicBezTo>
                    <a:pt x="15142" y="43020"/>
                    <a:pt x="15135" y="43020"/>
                    <a:pt x="15127" y="43020"/>
                  </a:cubicBezTo>
                  <a:cubicBezTo>
                    <a:pt x="15104" y="43020"/>
                    <a:pt x="15081" y="43019"/>
                    <a:pt x="15059" y="43019"/>
                  </a:cubicBezTo>
                  <a:cubicBezTo>
                    <a:pt x="10264" y="43019"/>
                    <a:pt x="8583" y="48058"/>
                    <a:pt x="8583" y="48058"/>
                  </a:cubicBezTo>
                  <a:cubicBezTo>
                    <a:pt x="1" y="67367"/>
                    <a:pt x="37751" y="86679"/>
                    <a:pt x="42399" y="88968"/>
                  </a:cubicBezTo>
                  <a:cubicBezTo>
                    <a:pt x="42704" y="89116"/>
                    <a:pt x="43037" y="89195"/>
                    <a:pt x="43376" y="89195"/>
                  </a:cubicBezTo>
                  <a:cubicBezTo>
                    <a:pt x="43714" y="89195"/>
                    <a:pt x="44047" y="89116"/>
                    <a:pt x="44349" y="88968"/>
                  </a:cubicBezTo>
                  <a:cubicBezTo>
                    <a:pt x="48998" y="86679"/>
                    <a:pt x="86748" y="67367"/>
                    <a:pt x="78165" y="48058"/>
                  </a:cubicBezTo>
                  <a:cubicBezTo>
                    <a:pt x="78165" y="48058"/>
                    <a:pt x="76488" y="43019"/>
                    <a:pt x="71693" y="43019"/>
                  </a:cubicBezTo>
                  <a:cubicBezTo>
                    <a:pt x="71670" y="43019"/>
                    <a:pt x="71647" y="43020"/>
                    <a:pt x="71624" y="43020"/>
                  </a:cubicBezTo>
                  <a:cubicBezTo>
                    <a:pt x="71617" y="43020"/>
                    <a:pt x="71609" y="43020"/>
                    <a:pt x="71602" y="43020"/>
                  </a:cubicBezTo>
                  <a:cubicBezTo>
                    <a:pt x="70282" y="43020"/>
                    <a:pt x="69224" y="41954"/>
                    <a:pt x="69335" y="40637"/>
                  </a:cubicBezTo>
                  <a:cubicBezTo>
                    <a:pt x="69755" y="35825"/>
                    <a:pt x="70103" y="26278"/>
                    <a:pt x="66740" y="22918"/>
                  </a:cubicBezTo>
                  <a:cubicBezTo>
                    <a:pt x="64443" y="20621"/>
                    <a:pt x="60448" y="19396"/>
                    <a:pt x="57843" y="19396"/>
                  </a:cubicBezTo>
                  <a:cubicBezTo>
                    <a:pt x="57697" y="19396"/>
                    <a:pt x="57556" y="19400"/>
                    <a:pt x="57420" y="19407"/>
                  </a:cubicBezTo>
                  <a:cubicBezTo>
                    <a:pt x="57379" y="19410"/>
                    <a:pt x="57338" y="19411"/>
                    <a:pt x="57297" y="19411"/>
                  </a:cubicBezTo>
                  <a:cubicBezTo>
                    <a:pt x="56174" y="19411"/>
                    <a:pt x="55236" y="18535"/>
                    <a:pt x="55130" y="17405"/>
                  </a:cubicBezTo>
                  <a:cubicBezTo>
                    <a:pt x="54625" y="12041"/>
                    <a:pt x="52735" y="1728"/>
                    <a:pt x="45629" y="262"/>
                  </a:cubicBezTo>
                  <a:cubicBezTo>
                    <a:pt x="44997" y="88"/>
                    <a:pt x="44348" y="1"/>
                    <a:pt x="43697" y="1"/>
                  </a:cubicBezTo>
                  <a:cubicBezTo>
                    <a:pt x="43590" y="1"/>
                    <a:pt x="43483" y="3"/>
                    <a:pt x="43376" y="8"/>
                  </a:cubicBezTo>
                  <a:cubicBezTo>
                    <a:pt x="43269" y="3"/>
                    <a:pt x="43162" y="1"/>
                    <a:pt x="43054" y="1"/>
                  </a:cubicBezTo>
                  <a:close/>
                </a:path>
              </a:pathLst>
            </a:custGeom>
            <a:solidFill>
              <a:srgbClr val="FFCB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1899813" y="3980288"/>
              <a:ext cx="541266" cy="1804013"/>
            </a:xfrm>
            <a:custGeom>
              <a:rect b="b" l="l" r="r" t="t"/>
              <a:pathLst>
                <a:path extrusionOk="0" h="84507" w="25355">
                  <a:moveTo>
                    <a:pt x="12681" y="1"/>
                  </a:moveTo>
                  <a:cubicBezTo>
                    <a:pt x="12064" y="1"/>
                    <a:pt x="11565" y="500"/>
                    <a:pt x="11565" y="1117"/>
                  </a:cubicBezTo>
                  <a:lnTo>
                    <a:pt x="11565" y="34600"/>
                  </a:lnTo>
                  <a:lnTo>
                    <a:pt x="2111" y="23256"/>
                  </a:lnTo>
                  <a:cubicBezTo>
                    <a:pt x="1890" y="22990"/>
                    <a:pt x="1571" y="22854"/>
                    <a:pt x="1251" y="22854"/>
                  </a:cubicBezTo>
                  <a:cubicBezTo>
                    <a:pt x="999" y="22854"/>
                    <a:pt x="746" y="22938"/>
                    <a:pt x="539" y="23111"/>
                  </a:cubicBezTo>
                  <a:cubicBezTo>
                    <a:pt x="64" y="23507"/>
                    <a:pt x="1" y="24212"/>
                    <a:pt x="397" y="24687"/>
                  </a:cubicBezTo>
                  <a:lnTo>
                    <a:pt x="11565" y="38087"/>
                  </a:lnTo>
                  <a:lnTo>
                    <a:pt x="11565" y="83391"/>
                  </a:lnTo>
                  <a:cubicBezTo>
                    <a:pt x="11565" y="84008"/>
                    <a:pt x="12064" y="84507"/>
                    <a:pt x="12681" y="84507"/>
                  </a:cubicBezTo>
                  <a:cubicBezTo>
                    <a:pt x="13295" y="84507"/>
                    <a:pt x="13797" y="84008"/>
                    <a:pt x="13797" y="83391"/>
                  </a:cubicBezTo>
                  <a:lnTo>
                    <a:pt x="13797" y="28419"/>
                  </a:lnTo>
                  <a:lnTo>
                    <a:pt x="24950" y="15560"/>
                  </a:lnTo>
                  <a:cubicBezTo>
                    <a:pt x="25355" y="15094"/>
                    <a:pt x="25303" y="14390"/>
                    <a:pt x="24838" y="13984"/>
                  </a:cubicBezTo>
                  <a:cubicBezTo>
                    <a:pt x="24627" y="13801"/>
                    <a:pt x="24367" y="13711"/>
                    <a:pt x="24109" y="13711"/>
                  </a:cubicBezTo>
                  <a:cubicBezTo>
                    <a:pt x="23796" y="13711"/>
                    <a:pt x="23485" y="13843"/>
                    <a:pt x="23265" y="14099"/>
                  </a:cubicBezTo>
                  <a:lnTo>
                    <a:pt x="13797" y="25013"/>
                  </a:lnTo>
                  <a:lnTo>
                    <a:pt x="13797" y="1117"/>
                  </a:lnTo>
                  <a:cubicBezTo>
                    <a:pt x="13797" y="500"/>
                    <a:pt x="13298" y="1"/>
                    <a:pt x="12681"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 name="Google Shape;260;p14"/>
          <p:cNvGrpSpPr/>
          <p:nvPr/>
        </p:nvGrpSpPr>
        <p:grpSpPr>
          <a:xfrm rot="-1083822">
            <a:off x="7299397" y="1796004"/>
            <a:ext cx="1511227" cy="918916"/>
            <a:chOff x="238125" y="1785325"/>
            <a:chExt cx="6880950" cy="2706350"/>
          </a:xfrm>
        </p:grpSpPr>
        <p:sp>
          <p:nvSpPr>
            <p:cNvPr id="261" name="Google Shape;261;p14"/>
            <p:cNvSpPr/>
            <p:nvPr/>
          </p:nvSpPr>
          <p:spPr>
            <a:xfrm>
              <a:off x="4606575" y="1927350"/>
              <a:ext cx="1661450" cy="831075"/>
            </a:xfrm>
            <a:custGeom>
              <a:rect b="b" l="l" r="r" t="t"/>
              <a:pathLst>
                <a:path extrusionOk="0" h="33243" w="66458">
                  <a:moveTo>
                    <a:pt x="12461" y="0"/>
                  </a:moveTo>
                  <a:lnTo>
                    <a:pt x="17374" y="10156"/>
                  </a:lnTo>
                  <a:cubicBezTo>
                    <a:pt x="17374" y="10156"/>
                    <a:pt x="20759" y="10491"/>
                    <a:pt x="25206" y="10785"/>
                  </a:cubicBezTo>
                  <a:lnTo>
                    <a:pt x="26382" y="17618"/>
                  </a:lnTo>
                  <a:lnTo>
                    <a:pt x="26382" y="17618"/>
                  </a:lnTo>
                  <a:lnTo>
                    <a:pt x="13472" y="12166"/>
                  </a:lnTo>
                  <a:cubicBezTo>
                    <a:pt x="13472" y="12166"/>
                    <a:pt x="125" y="14882"/>
                    <a:pt x="63" y="15539"/>
                  </a:cubicBezTo>
                  <a:cubicBezTo>
                    <a:pt x="1" y="16196"/>
                    <a:pt x="3754" y="33243"/>
                    <a:pt x="3754" y="33243"/>
                  </a:cubicBezTo>
                  <a:cubicBezTo>
                    <a:pt x="3754" y="33243"/>
                    <a:pt x="6051" y="19563"/>
                    <a:pt x="28351" y="19563"/>
                  </a:cubicBezTo>
                  <a:cubicBezTo>
                    <a:pt x="28641" y="19563"/>
                    <a:pt x="28934" y="19566"/>
                    <a:pt x="29231" y="19570"/>
                  </a:cubicBezTo>
                  <a:cubicBezTo>
                    <a:pt x="34228" y="20642"/>
                    <a:pt x="45189" y="23351"/>
                    <a:pt x="51085" y="27573"/>
                  </a:cubicBezTo>
                  <a:cubicBezTo>
                    <a:pt x="53076" y="29197"/>
                    <a:pt x="56816" y="30137"/>
                    <a:pt x="59996" y="30137"/>
                  </a:cubicBezTo>
                  <a:cubicBezTo>
                    <a:pt x="62966" y="30137"/>
                    <a:pt x="65449" y="29317"/>
                    <a:pt x="65563" y="27468"/>
                  </a:cubicBezTo>
                  <a:cubicBezTo>
                    <a:pt x="66458" y="25895"/>
                    <a:pt x="59358" y="20689"/>
                    <a:pt x="53655" y="17914"/>
                  </a:cubicBezTo>
                  <a:cubicBezTo>
                    <a:pt x="51373" y="16803"/>
                    <a:pt x="46120" y="14023"/>
                    <a:pt x="40636" y="11086"/>
                  </a:cubicBezTo>
                  <a:cubicBezTo>
                    <a:pt x="41369" y="11037"/>
                    <a:pt x="42052" y="10973"/>
                    <a:pt x="42671" y="10893"/>
                  </a:cubicBezTo>
                  <a:cubicBezTo>
                    <a:pt x="50348" y="9877"/>
                    <a:pt x="51732" y="5572"/>
                    <a:pt x="51332" y="4541"/>
                  </a:cubicBezTo>
                  <a:cubicBezTo>
                    <a:pt x="50997" y="3671"/>
                    <a:pt x="49094" y="1592"/>
                    <a:pt x="42558" y="1592"/>
                  </a:cubicBezTo>
                  <a:cubicBezTo>
                    <a:pt x="41344" y="1592"/>
                    <a:pt x="39970" y="1664"/>
                    <a:pt x="38417" y="1829"/>
                  </a:cubicBezTo>
                  <a:cubicBezTo>
                    <a:pt x="36885" y="1991"/>
                    <a:pt x="35208" y="2060"/>
                    <a:pt x="33467" y="2060"/>
                  </a:cubicBezTo>
                  <a:cubicBezTo>
                    <a:pt x="23929" y="2060"/>
                    <a:pt x="12462" y="0"/>
                    <a:pt x="12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5770250" y="3595975"/>
              <a:ext cx="305575" cy="180025"/>
            </a:xfrm>
            <a:custGeom>
              <a:rect b="b" l="l" r="r" t="t"/>
              <a:pathLst>
                <a:path extrusionOk="0" h="7201" w="12223">
                  <a:moveTo>
                    <a:pt x="11410" y="1"/>
                  </a:moveTo>
                  <a:cubicBezTo>
                    <a:pt x="8457" y="3426"/>
                    <a:pt x="4338" y="5298"/>
                    <a:pt x="121" y="5521"/>
                  </a:cubicBezTo>
                  <a:lnTo>
                    <a:pt x="87" y="6023"/>
                  </a:lnTo>
                  <a:lnTo>
                    <a:pt x="35" y="6699"/>
                  </a:lnTo>
                  <a:lnTo>
                    <a:pt x="0" y="7200"/>
                  </a:lnTo>
                  <a:cubicBezTo>
                    <a:pt x="4561" y="6892"/>
                    <a:pt x="8984" y="4787"/>
                    <a:pt x="12120" y="995"/>
                  </a:cubicBezTo>
                  <a:cubicBezTo>
                    <a:pt x="12156" y="952"/>
                    <a:pt x="12190" y="906"/>
                    <a:pt x="12223" y="861"/>
                  </a:cubicBezTo>
                  <a:lnTo>
                    <a:pt x="12218" y="857"/>
                  </a:lnTo>
                  <a:cubicBezTo>
                    <a:pt x="12174" y="826"/>
                    <a:pt x="12129" y="793"/>
                    <a:pt x="12088" y="757"/>
                  </a:cubicBezTo>
                  <a:cubicBezTo>
                    <a:pt x="11825" y="541"/>
                    <a:pt x="11595" y="286"/>
                    <a:pt x="11410" y="1"/>
                  </a:cubicBezTo>
                  <a:close/>
                </a:path>
              </a:pathLst>
            </a:custGeom>
            <a:solidFill>
              <a:srgbClr val="536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4866525" y="3043750"/>
              <a:ext cx="704250" cy="704225"/>
            </a:xfrm>
            <a:custGeom>
              <a:rect b="b" l="l" r="r" t="t"/>
              <a:pathLst>
                <a:path extrusionOk="0" h="28169" w="28170">
                  <a:moveTo>
                    <a:pt x="14084" y="0"/>
                  </a:moveTo>
                  <a:cubicBezTo>
                    <a:pt x="10349" y="0"/>
                    <a:pt x="6766" y="1484"/>
                    <a:pt x="4126" y="4125"/>
                  </a:cubicBezTo>
                  <a:cubicBezTo>
                    <a:pt x="1483" y="6767"/>
                    <a:pt x="1" y="10349"/>
                    <a:pt x="1" y="14085"/>
                  </a:cubicBezTo>
                  <a:cubicBezTo>
                    <a:pt x="1" y="17820"/>
                    <a:pt x="1483" y="21403"/>
                    <a:pt x="4126" y="24044"/>
                  </a:cubicBezTo>
                  <a:cubicBezTo>
                    <a:pt x="6766" y="26686"/>
                    <a:pt x="10349" y="28169"/>
                    <a:pt x="14084" y="28169"/>
                  </a:cubicBezTo>
                  <a:cubicBezTo>
                    <a:pt x="17821" y="28169"/>
                    <a:pt x="21404" y="26686"/>
                    <a:pt x="24044" y="24044"/>
                  </a:cubicBezTo>
                  <a:cubicBezTo>
                    <a:pt x="26685" y="21403"/>
                    <a:pt x="28169" y="17820"/>
                    <a:pt x="28169" y="14085"/>
                  </a:cubicBezTo>
                  <a:cubicBezTo>
                    <a:pt x="28169" y="10349"/>
                    <a:pt x="26685" y="6767"/>
                    <a:pt x="24044" y="4125"/>
                  </a:cubicBezTo>
                  <a:cubicBezTo>
                    <a:pt x="21404" y="1484"/>
                    <a:pt x="17821" y="0"/>
                    <a:pt x="14084" y="0"/>
                  </a:cubicBezTo>
                  <a:close/>
                </a:path>
              </a:pathLst>
            </a:custGeom>
            <a:solidFill>
              <a:srgbClr val="849AA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4357650" y="3271950"/>
              <a:ext cx="1000600" cy="1199125"/>
            </a:xfrm>
            <a:custGeom>
              <a:rect b="b" l="l" r="r" t="t"/>
              <a:pathLst>
                <a:path extrusionOk="0" h="47965" w="40024">
                  <a:moveTo>
                    <a:pt x="33918" y="0"/>
                  </a:moveTo>
                  <a:lnTo>
                    <a:pt x="687" y="40203"/>
                  </a:lnTo>
                  <a:lnTo>
                    <a:pt x="1" y="47059"/>
                  </a:lnTo>
                  <a:lnTo>
                    <a:pt x="4550" y="47965"/>
                  </a:lnTo>
                  <a:lnTo>
                    <a:pt x="8678" y="42970"/>
                  </a:lnTo>
                  <a:lnTo>
                    <a:pt x="7594" y="40057"/>
                  </a:lnTo>
                  <a:lnTo>
                    <a:pt x="10659" y="40575"/>
                  </a:lnTo>
                  <a:lnTo>
                    <a:pt x="14460" y="35977"/>
                  </a:lnTo>
                  <a:lnTo>
                    <a:pt x="12975" y="31992"/>
                  </a:lnTo>
                  <a:lnTo>
                    <a:pt x="17169" y="32700"/>
                  </a:lnTo>
                  <a:lnTo>
                    <a:pt x="21211" y="27809"/>
                  </a:lnTo>
                  <a:lnTo>
                    <a:pt x="20187" y="25055"/>
                  </a:lnTo>
                  <a:lnTo>
                    <a:pt x="23085" y="25543"/>
                  </a:lnTo>
                  <a:lnTo>
                    <a:pt x="40024" y="5049"/>
                  </a:lnTo>
                  <a:lnTo>
                    <a:pt x="3391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4403450" y="3614450"/>
              <a:ext cx="609925" cy="764725"/>
            </a:xfrm>
            <a:custGeom>
              <a:rect b="b" l="l" r="r" t="t"/>
              <a:pathLst>
                <a:path extrusionOk="0" h="30589" w="24397">
                  <a:moveTo>
                    <a:pt x="23097" y="0"/>
                  </a:moveTo>
                  <a:lnTo>
                    <a:pt x="197" y="27706"/>
                  </a:lnTo>
                  <a:lnTo>
                    <a:pt x="0" y="30589"/>
                  </a:lnTo>
                  <a:lnTo>
                    <a:pt x="24396" y="1075"/>
                  </a:lnTo>
                  <a:lnTo>
                    <a:pt x="2309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4855475" y="3057100"/>
              <a:ext cx="704250" cy="704275"/>
            </a:xfrm>
            <a:custGeom>
              <a:rect b="b" l="l" r="r" t="t"/>
              <a:pathLst>
                <a:path extrusionOk="0" h="28171" w="28170">
                  <a:moveTo>
                    <a:pt x="14085" y="0"/>
                  </a:moveTo>
                  <a:cubicBezTo>
                    <a:pt x="10349" y="0"/>
                    <a:pt x="6766" y="1484"/>
                    <a:pt x="4125" y="4127"/>
                  </a:cubicBezTo>
                  <a:cubicBezTo>
                    <a:pt x="1484" y="6767"/>
                    <a:pt x="0" y="10350"/>
                    <a:pt x="0" y="14085"/>
                  </a:cubicBezTo>
                  <a:cubicBezTo>
                    <a:pt x="0" y="17820"/>
                    <a:pt x="1484" y="21403"/>
                    <a:pt x="4125" y="24046"/>
                  </a:cubicBezTo>
                  <a:cubicBezTo>
                    <a:pt x="6766" y="26686"/>
                    <a:pt x="10349" y="28171"/>
                    <a:pt x="14085" y="28171"/>
                  </a:cubicBezTo>
                  <a:cubicBezTo>
                    <a:pt x="17821" y="28171"/>
                    <a:pt x="21403" y="26686"/>
                    <a:pt x="24044" y="24046"/>
                  </a:cubicBezTo>
                  <a:cubicBezTo>
                    <a:pt x="26687" y="21403"/>
                    <a:pt x="28169" y="17820"/>
                    <a:pt x="28169" y="14085"/>
                  </a:cubicBezTo>
                  <a:cubicBezTo>
                    <a:pt x="28169" y="10350"/>
                    <a:pt x="26687" y="6767"/>
                    <a:pt x="24044" y="4127"/>
                  </a:cubicBezTo>
                  <a:cubicBezTo>
                    <a:pt x="21403" y="1484"/>
                    <a:pt x="17821" y="0"/>
                    <a:pt x="140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4876100" y="3113950"/>
              <a:ext cx="660875" cy="590600"/>
            </a:xfrm>
            <a:custGeom>
              <a:rect b="b" l="l" r="r" t="t"/>
              <a:pathLst>
                <a:path extrusionOk="0" h="23624" w="26435">
                  <a:moveTo>
                    <a:pt x="13267" y="1"/>
                  </a:moveTo>
                  <a:cubicBezTo>
                    <a:pt x="10176" y="1"/>
                    <a:pt x="7106" y="1208"/>
                    <a:pt x="4819" y="3550"/>
                  </a:cubicBezTo>
                  <a:cubicBezTo>
                    <a:pt x="4589" y="3784"/>
                    <a:pt x="4368" y="4030"/>
                    <a:pt x="4155" y="4287"/>
                  </a:cubicBezTo>
                  <a:cubicBezTo>
                    <a:pt x="1" y="9315"/>
                    <a:pt x="707" y="16760"/>
                    <a:pt x="5735" y="20916"/>
                  </a:cubicBezTo>
                  <a:cubicBezTo>
                    <a:pt x="7936" y="22737"/>
                    <a:pt x="10602" y="23624"/>
                    <a:pt x="13251" y="23624"/>
                  </a:cubicBezTo>
                  <a:cubicBezTo>
                    <a:pt x="16652" y="23624"/>
                    <a:pt x="20026" y="22162"/>
                    <a:pt x="22362" y="19336"/>
                  </a:cubicBezTo>
                  <a:cubicBezTo>
                    <a:pt x="22577" y="19078"/>
                    <a:pt x="22775" y="18816"/>
                    <a:pt x="22962" y="18546"/>
                  </a:cubicBezTo>
                  <a:cubicBezTo>
                    <a:pt x="26435" y="13558"/>
                    <a:pt x="25555" y="6651"/>
                    <a:pt x="20786" y="2709"/>
                  </a:cubicBezTo>
                  <a:cubicBezTo>
                    <a:pt x="18584" y="889"/>
                    <a:pt x="15918" y="1"/>
                    <a:pt x="132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4909775" y="3113925"/>
              <a:ext cx="616475" cy="552400"/>
            </a:xfrm>
            <a:custGeom>
              <a:rect b="b" l="l" r="r" t="t"/>
              <a:pathLst>
                <a:path extrusionOk="0" h="22096" w="24659">
                  <a:moveTo>
                    <a:pt x="11922" y="1"/>
                  </a:moveTo>
                  <a:cubicBezTo>
                    <a:pt x="8831" y="1"/>
                    <a:pt x="5761" y="1209"/>
                    <a:pt x="3473" y="3551"/>
                  </a:cubicBezTo>
                  <a:cubicBezTo>
                    <a:pt x="0" y="8541"/>
                    <a:pt x="880" y="15447"/>
                    <a:pt x="5651" y="19389"/>
                  </a:cubicBezTo>
                  <a:cubicBezTo>
                    <a:pt x="7852" y="21209"/>
                    <a:pt x="10517" y="22096"/>
                    <a:pt x="13166" y="22096"/>
                  </a:cubicBezTo>
                  <a:cubicBezTo>
                    <a:pt x="16257" y="22096"/>
                    <a:pt x="19328" y="20888"/>
                    <a:pt x="21615" y="18545"/>
                  </a:cubicBezTo>
                  <a:cubicBezTo>
                    <a:pt x="21649" y="18498"/>
                    <a:pt x="21685" y="18444"/>
                    <a:pt x="21718" y="18395"/>
                  </a:cubicBezTo>
                  <a:cubicBezTo>
                    <a:pt x="22095" y="17838"/>
                    <a:pt x="22421" y="17248"/>
                    <a:pt x="22696" y="16634"/>
                  </a:cubicBezTo>
                  <a:cubicBezTo>
                    <a:pt x="24659" y="12260"/>
                    <a:pt x="23784" y="7017"/>
                    <a:pt x="20326" y="3515"/>
                  </a:cubicBezTo>
                  <a:cubicBezTo>
                    <a:pt x="20046" y="3231"/>
                    <a:pt x="19749" y="2961"/>
                    <a:pt x="19439" y="2707"/>
                  </a:cubicBezTo>
                  <a:cubicBezTo>
                    <a:pt x="19390" y="2666"/>
                    <a:pt x="19341" y="2625"/>
                    <a:pt x="19287" y="2588"/>
                  </a:cubicBezTo>
                  <a:cubicBezTo>
                    <a:pt x="17117" y="849"/>
                    <a:pt x="14512" y="1"/>
                    <a:pt x="11922" y="1"/>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5363350" y="3176625"/>
              <a:ext cx="113850" cy="397225"/>
            </a:xfrm>
            <a:custGeom>
              <a:rect b="b" l="l" r="r" t="t"/>
              <a:pathLst>
                <a:path extrusionOk="0" h="15889" w="4554">
                  <a:moveTo>
                    <a:pt x="975" y="1"/>
                  </a:moveTo>
                  <a:cubicBezTo>
                    <a:pt x="294" y="2041"/>
                    <a:pt x="1" y="4188"/>
                    <a:pt x="107" y="6334"/>
                  </a:cubicBezTo>
                  <a:cubicBezTo>
                    <a:pt x="277" y="9743"/>
                    <a:pt x="1449" y="13085"/>
                    <a:pt x="3575" y="15888"/>
                  </a:cubicBezTo>
                  <a:cubicBezTo>
                    <a:pt x="3952" y="15330"/>
                    <a:pt x="4278" y="14742"/>
                    <a:pt x="4553" y="14127"/>
                  </a:cubicBezTo>
                  <a:cubicBezTo>
                    <a:pt x="2781" y="11562"/>
                    <a:pt x="1791" y="8539"/>
                    <a:pt x="1701" y="5423"/>
                  </a:cubicBezTo>
                  <a:cubicBezTo>
                    <a:pt x="1654" y="3936"/>
                    <a:pt x="1816" y="2450"/>
                    <a:pt x="2183" y="1007"/>
                  </a:cubicBezTo>
                  <a:cubicBezTo>
                    <a:pt x="1903" y="723"/>
                    <a:pt x="1606" y="453"/>
                    <a:pt x="1296" y="199"/>
                  </a:cubicBezTo>
                  <a:cubicBezTo>
                    <a:pt x="1247" y="158"/>
                    <a:pt x="1198" y="117"/>
                    <a:pt x="1144" y="81"/>
                  </a:cubicBezTo>
                  <a:cubicBezTo>
                    <a:pt x="1092" y="48"/>
                    <a:pt x="1034" y="22"/>
                    <a:pt x="975"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5206900" y="3202425"/>
              <a:ext cx="184150" cy="165725"/>
            </a:xfrm>
            <a:custGeom>
              <a:rect b="b" l="l" r="r" t="t"/>
              <a:pathLst>
                <a:path extrusionOk="0" h="6629" w="7366">
                  <a:moveTo>
                    <a:pt x="3725" y="0"/>
                  </a:moveTo>
                  <a:cubicBezTo>
                    <a:pt x="3000" y="0"/>
                    <a:pt x="2280" y="236"/>
                    <a:pt x="1690" y="696"/>
                  </a:cubicBezTo>
                  <a:cubicBezTo>
                    <a:pt x="1496" y="843"/>
                    <a:pt x="1321" y="1013"/>
                    <a:pt x="1167" y="1202"/>
                  </a:cubicBezTo>
                  <a:cubicBezTo>
                    <a:pt x="1" y="2614"/>
                    <a:pt x="199" y="4703"/>
                    <a:pt x="1609" y="5869"/>
                  </a:cubicBezTo>
                  <a:cubicBezTo>
                    <a:pt x="2228" y="6380"/>
                    <a:pt x="2976" y="6628"/>
                    <a:pt x="3719" y="6628"/>
                  </a:cubicBezTo>
                  <a:cubicBezTo>
                    <a:pt x="4674" y="6628"/>
                    <a:pt x="5622" y="6218"/>
                    <a:pt x="6277" y="5425"/>
                  </a:cubicBezTo>
                  <a:cubicBezTo>
                    <a:pt x="6432" y="5238"/>
                    <a:pt x="6567" y="5035"/>
                    <a:pt x="6676" y="4817"/>
                  </a:cubicBezTo>
                  <a:cubicBezTo>
                    <a:pt x="7366" y="3466"/>
                    <a:pt x="7051" y="1765"/>
                    <a:pt x="5834" y="760"/>
                  </a:cubicBezTo>
                  <a:cubicBezTo>
                    <a:pt x="5217" y="249"/>
                    <a:pt x="4469" y="0"/>
                    <a:pt x="37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5894650" y="3232625"/>
              <a:ext cx="1224425" cy="1259050"/>
            </a:xfrm>
            <a:custGeom>
              <a:rect b="b" l="l" r="r" t="t"/>
              <a:pathLst>
                <a:path extrusionOk="0" h="50362" w="48977">
                  <a:moveTo>
                    <a:pt x="25778" y="0"/>
                  </a:moveTo>
                  <a:lnTo>
                    <a:pt x="3115" y="7241"/>
                  </a:lnTo>
                  <a:lnTo>
                    <a:pt x="1400" y="20440"/>
                  </a:lnTo>
                  <a:lnTo>
                    <a:pt x="1179" y="22131"/>
                  </a:lnTo>
                  <a:lnTo>
                    <a:pt x="1" y="31187"/>
                  </a:lnTo>
                  <a:lnTo>
                    <a:pt x="23200" y="50362"/>
                  </a:lnTo>
                  <a:lnTo>
                    <a:pt x="48977" y="19177"/>
                  </a:lnTo>
                  <a:lnTo>
                    <a:pt x="257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5837775" y="3185650"/>
              <a:ext cx="757900" cy="874125"/>
            </a:xfrm>
            <a:custGeom>
              <a:rect b="b" l="l" r="r" t="t"/>
              <a:pathLst>
                <a:path extrusionOk="0" h="34965" w="30316">
                  <a:moveTo>
                    <a:pt x="25779" y="0"/>
                  </a:moveTo>
                  <a:lnTo>
                    <a:pt x="3113" y="7240"/>
                  </a:lnTo>
                  <a:lnTo>
                    <a:pt x="1" y="31187"/>
                  </a:lnTo>
                  <a:lnTo>
                    <a:pt x="4569" y="34964"/>
                  </a:lnTo>
                  <a:lnTo>
                    <a:pt x="6394" y="9951"/>
                  </a:lnTo>
                  <a:lnTo>
                    <a:pt x="30315" y="3750"/>
                  </a:lnTo>
                  <a:lnTo>
                    <a:pt x="25779" y="0"/>
                  </a:lnTo>
                  <a:close/>
                </a:path>
              </a:pathLst>
            </a:cu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5752750" y="3092750"/>
              <a:ext cx="931175" cy="1061825"/>
            </a:xfrm>
            <a:custGeom>
              <a:rect b="b" l="l" r="r" t="t"/>
              <a:pathLst>
                <a:path extrusionOk="0" h="42473" w="37247">
                  <a:moveTo>
                    <a:pt x="30501" y="1"/>
                  </a:moveTo>
                  <a:lnTo>
                    <a:pt x="2156" y="7352"/>
                  </a:lnTo>
                  <a:lnTo>
                    <a:pt x="1006" y="23096"/>
                  </a:lnTo>
                  <a:lnTo>
                    <a:pt x="888" y="24772"/>
                  </a:lnTo>
                  <a:lnTo>
                    <a:pt x="1" y="36896"/>
                  </a:lnTo>
                  <a:lnTo>
                    <a:pt x="6748" y="42473"/>
                  </a:lnTo>
                  <a:lnTo>
                    <a:pt x="8223" y="22228"/>
                  </a:lnTo>
                  <a:lnTo>
                    <a:pt x="8346" y="20511"/>
                  </a:lnTo>
                  <a:lnTo>
                    <a:pt x="8899" y="12926"/>
                  </a:lnTo>
                  <a:lnTo>
                    <a:pt x="37247" y="5577"/>
                  </a:lnTo>
                  <a:lnTo>
                    <a:pt x="305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6368225" y="3691800"/>
              <a:ext cx="539900" cy="525200"/>
            </a:xfrm>
            <a:custGeom>
              <a:rect b="b" l="l" r="r" t="t"/>
              <a:pathLst>
                <a:path extrusionOk="0" h="21008" w="21596">
                  <a:moveTo>
                    <a:pt x="8237" y="1"/>
                  </a:moveTo>
                  <a:lnTo>
                    <a:pt x="0" y="9964"/>
                  </a:lnTo>
                  <a:lnTo>
                    <a:pt x="13360" y="21008"/>
                  </a:lnTo>
                  <a:lnTo>
                    <a:pt x="21595" y="11046"/>
                  </a:lnTo>
                  <a:lnTo>
                    <a:pt x="8237" y="1"/>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6030600" y="3462400"/>
              <a:ext cx="192125" cy="172225"/>
            </a:xfrm>
            <a:custGeom>
              <a:rect b="b" l="l" r="r" t="t"/>
              <a:pathLst>
                <a:path extrusionOk="0" h="6889" w="7685">
                  <a:moveTo>
                    <a:pt x="3869" y="0"/>
                  </a:moveTo>
                  <a:cubicBezTo>
                    <a:pt x="3076" y="0"/>
                    <a:pt x="2283" y="274"/>
                    <a:pt x="1642" y="820"/>
                  </a:cubicBezTo>
                  <a:cubicBezTo>
                    <a:pt x="1484" y="948"/>
                    <a:pt x="1342" y="1091"/>
                    <a:pt x="1214" y="1248"/>
                  </a:cubicBezTo>
                  <a:cubicBezTo>
                    <a:pt x="0" y="2716"/>
                    <a:pt x="207" y="4888"/>
                    <a:pt x="1674" y="6100"/>
                  </a:cubicBezTo>
                  <a:cubicBezTo>
                    <a:pt x="2315" y="6630"/>
                    <a:pt x="3091" y="6889"/>
                    <a:pt x="3863" y="6889"/>
                  </a:cubicBezTo>
                  <a:cubicBezTo>
                    <a:pt x="4855" y="6889"/>
                    <a:pt x="5841" y="6462"/>
                    <a:pt x="6523" y="5637"/>
                  </a:cubicBezTo>
                  <a:cubicBezTo>
                    <a:pt x="6653" y="5481"/>
                    <a:pt x="6768" y="5314"/>
                    <a:pt x="6863" y="5135"/>
                  </a:cubicBezTo>
                  <a:cubicBezTo>
                    <a:pt x="7685" y="3686"/>
                    <a:pt x="7349" y="1853"/>
                    <a:pt x="6063" y="791"/>
                  </a:cubicBezTo>
                  <a:cubicBezTo>
                    <a:pt x="5426" y="264"/>
                    <a:pt x="4648" y="0"/>
                    <a:pt x="3869" y="0"/>
                  </a:cubicBezTo>
                  <a:close/>
                </a:path>
              </a:pathLst>
            </a:custGeom>
            <a:solidFill>
              <a:srgbClr val="536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6050050" y="3462375"/>
              <a:ext cx="154425" cy="138575"/>
            </a:xfrm>
            <a:custGeom>
              <a:rect b="b" l="l" r="r" t="t"/>
              <a:pathLst>
                <a:path extrusionOk="0" h="5543" w="6177">
                  <a:moveTo>
                    <a:pt x="3093" y="1"/>
                  </a:moveTo>
                  <a:cubicBezTo>
                    <a:pt x="2299" y="1"/>
                    <a:pt x="1506" y="275"/>
                    <a:pt x="864" y="821"/>
                  </a:cubicBezTo>
                  <a:cubicBezTo>
                    <a:pt x="149" y="1685"/>
                    <a:pt x="0" y="2884"/>
                    <a:pt x="482" y="3896"/>
                  </a:cubicBezTo>
                  <a:cubicBezTo>
                    <a:pt x="959" y="4902"/>
                    <a:pt x="1973" y="5543"/>
                    <a:pt x="3085" y="5543"/>
                  </a:cubicBezTo>
                  <a:cubicBezTo>
                    <a:pt x="3092" y="5543"/>
                    <a:pt x="3099" y="5543"/>
                    <a:pt x="3106" y="5543"/>
                  </a:cubicBezTo>
                  <a:cubicBezTo>
                    <a:pt x="4227" y="5536"/>
                    <a:pt x="5241" y="4881"/>
                    <a:pt x="5709" y="3862"/>
                  </a:cubicBezTo>
                  <a:cubicBezTo>
                    <a:pt x="6176" y="2843"/>
                    <a:pt x="6011" y="1645"/>
                    <a:pt x="5285" y="792"/>
                  </a:cubicBezTo>
                  <a:cubicBezTo>
                    <a:pt x="4649" y="264"/>
                    <a:pt x="3871" y="1"/>
                    <a:pt x="309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5960550" y="3511200"/>
              <a:ext cx="89200" cy="105400"/>
            </a:xfrm>
            <a:custGeom>
              <a:rect b="b" l="l" r="r" t="t"/>
              <a:pathLst>
                <a:path extrusionOk="0" h="4216" w="3568">
                  <a:moveTo>
                    <a:pt x="3567" y="0"/>
                  </a:moveTo>
                  <a:lnTo>
                    <a:pt x="3567" y="0"/>
                  </a:lnTo>
                  <a:cubicBezTo>
                    <a:pt x="2542" y="1000"/>
                    <a:pt x="1382" y="1852"/>
                    <a:pt x="124" y="2536"/>
                  </a:cubicBezTo>
                  <a:lnTo>
                    <a:pt x="34" y="3773"/>
                  </a:lnTo>
                  <a:lnTo>
                    <a:pt x="1" y="4216"/>
                  </a:lnTo>
                  <a:cubicBezTo>
                    <a:pt x="1172" y="3606"/>
                    <a:pt x="2268" y="2861"/>
                    <a:pt x="3267" y="1997"/>
                  </a:cubicBezTo>
                  <a:cubicBezTo>
                    <a:pt x="3159" y="1316"/>
                    <a:pt x="3264" y="620"/>
                    <a:pt x="356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5774950" y="3605550"/>
              <a:ext cx="186400" cy="106525"/>
            </a:xfrm>
            <a:custGeom>
              <a:rect b="b" l="l" r="r" t="t"/>
              <a:pathLst>
                <a:path extrusionOk="0" h="4261" w="7456">
                  <a:moveTo>
                    <a:pt x="7456" y="1"/>
                  </a:moveTo>
                  <a:lnTo>
                    <a:pt x="7456" y="1"/>
                  </a:lnTo>
                  <a:cubicBezTo>
                    <a:pt x="5262" y="1457"/>
                    <a:pt x="2741" y="2345"/>
                    <a:pt x="120" y="2584"/>
                  </a:cubicBezTo>
                  <a:lnTo>
                    <a:pt x="0" y="4260"/>
                  </a:lnTo>
                  <a:cubicBezTo>
                    <a:pt x="2581" y="3983"/>
                    <a:pt x="5094" y="3133"/>
                    <a:pt x="7333" y="1718"/>
                  </a:cubicBezTo>
                  <a:lnTo>
                    <a:pt x="7456" y="1"/>
                  </a:lnTo>
                  <a:close/>
                </a:path>
              </a:pathLst>
            </a:custGeom>
            <a:solidFill>
              <a:srgbClr val="4557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5308050" y="2915500"/>
              <a:ext cx="846750" cy="861525"/>
            </a:xfrm>
            <a:custGeom>
              <a:rect b="b" l="l" r="r" t="t"/>
              <a:pathLst>
                <a:path extrusionOk="0" h="34461" w="33870">
                  <a:moveTo>
                    <a:pt x="17338" y="1"/>
                  </a:moveTo>
                  <a:cubicBezTo>
                    <a:pt x="12485" y="1"/>
                    <a:pt x="7667" y="2037"/>
                    <a:pt x="4273" y="5979"/>
                  </a:cubicBezTo>
                  <a:cubicBezTo>
                    <a:pt x="4187" y="6065"/>
                    <a:pt x="4113" y="6156"/>
                    <a:pt x="4034" y="6249"/>
                  </a:cubicBezTo>
                  <a:cubicBezTo>
                    <a:pt x="3680" y="6678"/>
                    <a:pt x="3756" y="6573"/>
                    <a:pt x="3453" y="7021"/>
                  </a:cubicBezTo>
                  <a:cubicBezTo>
                    <a:pt x="3489" y="7042"/>
                    <a:pt x="3520" y="7060"/>
                    <a:pt x="3554" y="7083"/>
                  </a:cubicBezTo>
                  <a:cubicBezTo>
                    <a:pt x="3859" y="7255"/>
                    <a:pt x="4154" y="7443"/>
                    <a:pt x="4439" y="7646"/>
                  </a:cubicBezTo>
                  <a:cubicBezTo>
                    <a:pt x="4714" y="7237"/>
                    <a:pt x="4614" y="7383"/>
                    <a:pt x="4935" y="6994"/>
                  </a:cubicBezTo>
                  <a:cubicBezTo>
                    <a:pt x="5006" y="6906"/>
                    <a:pt x="5081" y="6821"/>
                    <a:pt x="5160" y="6740"/>
                  </a:cubicBezTo>
                  <a:lnTo>
                    <a:pt x="5179" y="6719"/>
                  </a:lnTo>
                  <a:cubicBezTo>
                    <a:pt x="8341" y="3062"/>
                    <a:pt x="12825" y="1172"/>
                    <a:pt x="17341" y="1172"/>
                  </a:cubicBezTo>
                  <a:cubicBezTo>
                    <a:pt x="20945" y="1172"/>
                    <a:pt x="24570" y="2376"/>
                    <a:pt x="27559" y="4847"/>
                  </a:cubicBezTo>
                  <a:cubicBezTo>
                    <a:pt x="29631" y="6557"/>
                    <a:pt x="31240" y="8760"/>
                    <a:pt x="32239" y="11255"/>
                  </a:cubicBezTo>
                  <a:lnTo>
                    <a:pt x="32809" y="11105"/>
                  </a:lnTo>
                  <a:lnTo>
                    <a:pt x="33368" y="10960"/>
                  </a:lnTo>
                  <a:cubicBezTo>
                    <a:pt x="32344" y="8310"/>
                    <a:pt x="30645" y="5882"/>
                    <a:pt x="28303" y="3946"/>
                  </a:cubicBezTo>
                  <a:cubicBezTo>
                    <a:pt x="25095" y="1294"/>
                    <a:pt x="21205" y="1"/>
                    <a:pt x="17338" y="1"/>
                  </a:cubicBezTo>
                  <a:close/>
                  <a:moveTo>
                    <a:pt x="977" y="11743"/>
                  </a:moveTo>
                  <a:cubicBezTo>
                    <a:pt x="296" y="13781"/>
                    <a:pt x="1" y="15931"/>
                    <a:pt x="109" y="18077"/>
                  </a:cubicBezTo>
                  <a:cubicBezTo>
                    <a:pt x="286" y="21633"/>
                    <a:pt x="1556" y="25124"/>
                    <a:pt x="3862" y="28001"/>
                  </a:cubicBezTo>
                  <a:cubicBezTo>
                    <a:pt x="4418" y="28700"/>
                    <a:pt x="5029" y="29352"/>
                    <a:pt x="5690" y="29952"/>
                  </a:cubicBezTo>
                  <a:cubicBezTo>
                    <a:pt x="5900" y="30149"/>
                    <a:pt x="6116" y="30335"/>
                    <a:pt x="6338" y="30519"/>
                  </a:cubicBezTo>
                  <a:cubicBezTo>
                    <a:pt x="9547" y="33172"/>
                    <a:pt x="13429" y="34460"/>
                    <a:pt x="17296" y="34460"/>
                  </a:cubicBezTo>
                  <a:cubicBezTo>
                    <a:pt x="17694" y="34460"/>
                    <a:pt x="18091" y="34447"/>
                    <a:pt x="18488" y="34419"/>
                  </a:cubicBezTo>
                  <a:cubicBezTo>
                    <a:pt x="23049" y="34111"/>
                    <a:pt x="27472" y="32006"/>
                    <a:pt x="30608" y="28214"/>
                  </a:cubicBezTo>
                  <a:cubicBezTo>
                    <a:pt x="30644" y="28171"/>
                    <a:pt x="30678" y="28125"/>
                    <a:pt x="30711" y="28080"/>
                  </a:cubicBezTo>
                  <a:cubicBezTo>
                    <a:pt x="30753" y="28039"/>
                    <a:pt x="30789" y="27993"/>
                    <a:pt x="30817" y="27940"/>
                  </a:cubicBezTo>
                  <a:cubicBezTo>
                    <a:pt x="32213" y="26201"/>
                    <a:pt x="33252" y="24200"/>
                    <a:pt x="33869" y="22056"/>
                  </a:cubicBezTo>
                  <a:cubicBezTo>
                    <a:pt x="33578" y="21958"/>
                    <a:pt x="33273" y="21900"/>
                    <a:pt x="32965" y="21884"/>
                  </a:cubicBezTo>
                  <a:cubicBezTo>
                    <a:pt x="32904" y="21882"/>
                    <a:pt x="32843" y="21879"/>
                    <a:pt x="32782" y="21879"/>
                  </a:cubicBezTo>
                  <a:cubicBezTo>
                    <a:pt x="32756" y="21879"/>
                    <a:pt x="32729" y="21879"/>
                    <a:pt x="32703" y="21881"/>
                  </a:cubicBezTo>
                  <a:cubicBezTo>
                    <a:pt x="32123" y="23815"/>
                    <a:pt x="31178" y="25619"/>
                    <a:pt x="29916" y="27197"/>
                  </a:cubicBezTo>
                  <a:cubicBezTo>
                    <a:pt x="29915" y="27210"/>
                    <a:pt x="29906" y="27218"/>
                    <a:pt x="29898" y="27220"/>
                  </a:cubicBezTo>
                  <a:cubicBezTo>
                    <a:pt x="29839" y="27306"/>
                    <a:pt x="29775" y="27390"/>
                    <a:pt x="29707" y="27470"/>
                  </a:cubicBezTo>
                  <a:cubicBezTo>
                    <a:pt x="26822" y="30961"/>
                    <a:pt x="22761" y="32919"/>
                    <a:pt x="18575" y="33242"/>
                  </a:cubicBezTo>
                  <a:cubicBezTo>
                    <a:pt x="18149" y="33275"/>
                    <a:pt x="17722" y="33292"/>
                    <a:pt x="17295" y="33292"/>
                  </a:cubicBezTo>
                  <a:cubicBezTo>
                    <a:pt x="13690" y="33292"/>
                    <a:pt x="10066" y="32084"/>
                    <a:pt x="7083" y="29618"/>
                  </a:cubicBezTo>
                  <a:cubicBezTo>
                    <a:pt x="6885" y="29454"/>
                    <a:pt x="6690" y="29285"/>
                    <a:pt x="6503" y="29108"/>
                  </a:cubicBezTo>
                  <a:cubicBezTo>
                    <a:pt x="5887" y="28553"/>
                    <a:pt x="5315" y="27949"/>
                    <a:pt x="4796" y="27303"/>
                  </a:cubicBezTo>
                  <a:cubicBezTo>
                    <a:pt x="1451" y="23114"/>
                    <a:pt x="399" y="17539"/>
                    <a:pt x="1988" y="12420"/>
                  </a:cubicBezTo>
                  <a:cubicBezTo>
                    <a:pt x="1924" y="12359"/>
                    <a:pt x="1860" y="12299"/>
                    <a:pt x="1788" y="12240"/>
                  </a:cubicBezTo>
                  <a:cubicBezTo>
                    <a:pt x="1611" y="12092"/>
                    <a:pt x="1420" y="11965"/>
                    <a:pt x="1217" y="11858"/>
                  </a:cubicBezTo>
                  <a:cubicBezTo>
                    <a:pt x="1138" y="11816"/>
                    <a:pt x="1056" y="11778"/>
                    <a:pt x="977" y="11743"/>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5319150" y="2902300"/>
              <a:ext cx="841700" cy="861600"/>
            </a:xfrm>
            <a:custGeom>
              <a:rect b="b" l="l" r="r" t="t"/>
              <a:pathLst>
                <a:path extrusionOk="0" h="34464" w="33668">
                  <a:moveTo>
                    <a:pt x="17327" y="1"/>
                  </a:moveTo>
                  <a:cubicBezTo>
                    <a:pt x="12361" y="1"/>
                    <a:pt x="7430" y="2130"/>
                    <a:pt x="4026" y="6249"/>
                  </a:cubicBezTo>
                  <a:cubicBezTo>
                    <a:pt x="3970" y="6318"/>
                    <a:pt x="3903" y="6407"/>
                    <a:pt x="3829" y="6505"/>
                  </a:cubicBezTo>
                  <a:cubicBezTo>
                    <a:pt x="3469" y="6996"/>
                    <a:pt x="2966" y="7778"/>
                    <a:pt x="2709" y="8156"/>
                  </a:cubicBezTo>
                  <a:cubicBezTo>
                    <a:pt x="2706" y="8166"/>
                    <a:pt x="2701" y="8174"/>
                    <a:pt x="2694" y="8182"/>
                  </a:cubicBezTo>
                  <a:cubicBezTo>
                    <a:pt x="3027" y="8374"/>
                    <a:pt x="3358" y="8579"/>
                    <a:pt x="3679" y="8807"/>
                  </a:cubicBezTo>
                  <a:cubicBezTo>
                    <a:pt x="3900" y="8474"/>
                    <a:pt x="4375" y="7745"/>
                    <a:pt x="4716" y="7268"/>
                  </a:cubicBezTo>
                  <a:lnTo>
                    <a:pt x="4734" y="7245"/>
                  </a:lnTo>
                  <a:cubicBezTo>
                    <a:pt x="4807" y="7147"/>
                    <a:pt x="4870" y="7062"/>
                    <a:pt x="4925" y="6995"/>
                  </a:cubicBezTo>
                  <a:cubicBezTo>
                    <a:pt x="8099" y="3157"/>
                    <a:pt x="12696" y="1172"/>
                    <a:pt x="17326" y="1172"/>
                  </a:cubicBezTo>
                  <a:cubicBezTo>
                    <a:pt x="20933" y="1172"/>
                    <a:pt x="24560" y="2376"/>
                    <a:pt x="27549" y="4847"/>
                  </a:cubicBezTo>
                  <a:cubicBezTo>
                    <a:pt x="29728" y="6643"/>
                    <a:pt x="31389" y="8984"/>
                    <a:pt x="32365" y="11633"/>
                  </a:cubicBezTo>
                  <a:lnTo>
                    <a:pt x="32924" y="11488"/>
                  </a:lnTo>
                  <a:lnTo>
                    <a:pt x="33504" y="11338"/>
                  </a:lnTo>
                  <a:cubicBezTo>
                    <a:pt x="32495" y="8540"/>
                    <a:pt x="30748" y="5974"/>
                    <a:pt x="28294" y="3944"/>
                  </a:cubicBezTo>
                  <a:cubicBezTo>
                    <a:pt x="25086" y="1293"/>
                    <a:pt x="21196" y="1"/>
                    <a:pt x="17327" y="1"/>
                  </a:cubicBezTo>
                  <a:close/>
                  <a:moveTo>
                    <a:pt x="969" y="11746"/>
                  </a:moveTo>
                  <a:cubicBezTo>
                    <a:pt x="899" y="11959"/>
                    <a:pt x="832" y="12170"/>
                    <a:pt x="773" y="12386"/>
                  </a:cubicBezTo>
                  <a:cubicBezTo>
                    <a:pt x="227" y="14232"/>
                    <a:pt x="1" y="16156"/>
                    <a:pt x="101" y="18077"/>
                  </a:cubicBezTo>
                  <a:cubicBezTo>
                    <a:pt x="276" y="21634"/>
                    <a:pt x="1546" y="25125"/>
                    <a:pt x="3852" y="28001"/>
                  </a:cubicBezTo>
                  <a:cubicBezTo>
                    <a:pt x="4409" y="28701"/>
                    <a:pt x="5020" y="29353"/>
                    <a:pt x="5682" y="29954"/>
                  </a:cubicBezTo>
                  <a:cubicBezTo>
                    <a:pt x="5892" y="30149"/>
                    <a:pt x="6108" y="30336"/>
                    <a:pt x="6329" y="30519"/>
                  </a:cubicBezTo>
                  <a:cubicBezTo>
                    <a:pt x="9540" y="33173"/>
                    <a:pt x="13427" y="34464"/>
                    <a:pt x="17297" y="34464"/>
                  </a:cubicBezTo>
                  <a:cubicBezTo>
                    <a:pt x="17558" y="34464"/>
                    <a:pt x="17818" y="34458"/>
                    <a:pt x="18079" y="34446"/>
                  </a:cubicBezTo>
                  <a:cubicBezTo>
                    <a:pt x="22616" y="34240"/>
                    <a:pt x="27059" y="32257"/>
                    <a:pt x="30262" y="28604"/>
                  </a:cubicBezTo>
                  <a:cubicBezTo>
                    <a:pt x="30303" y="28563"/>
                    <a:pt x="30340" y="28517"/>
                    <a:pt x="30373" y="28468"/>
                  </a:cubicBezTo>
                  <a:cubicBezTo>
                    <a:pt x="30452" y="28388"/>
                    <a:pt x="30527" y="28303"/>
                    <a:pt x="30598" y="28214"/>
                  </a:cubicBezTo>
                  <a:cubicBezTo>
                    <a:pt x="31957" y="26576"/>
                    <a:pt x="32998" y="24699"/>
                    <a:pt x="33668" y="22677"/>
                  </a:cubicBezTo>
                  <a:cubicBezTo>
                    <a:pt x="33586" y="22640"/>
                    <a:pt x="33507" y="22613"/>
                    <a:pt x="33425" y="22584"/>
                  </a:cubicBezTo>
                  <a:cubicBezTo>
                    <a:pt x="33134" y="22486"/>
                    <a:pt x="32829" y="22428"/>
                    <a:pt x="32521" y="22414"/>
                  </a:cubicBezTo>
                  <a:cubicBezTo>
                    <a:pt x="31898" y="24257"/>
                    <a:pt x="30940" y="25972"/>
                    <a:pt x="29698" y="27471"/>
                  </a:cubicBezTo>
                  <a:cubicBezTo>
                    <a:pt x="29626" y="27559"/>
                    <a:pt x="29552" y="27644"/>
                    <a:pt x="29472" y="27725"/>
                  </a:cubicBezTo>
                  <a:cubicBezTo>
                    <a:pt x="29469" y="27738"/>
                    <a:pt x="29462" y="27746"/>
                    <a:pt x="29454" y="27748"/>
                  </a:cubicBezTo>
                  <a:cubicBezTo>
                    <a:pt x="26501" y="31173"/>
                    <a:pt x="22382" y="33045"/>
                    <a:pt x="18165" y="33268"/>
                  </a:cubicBezTo>
                  <a:cubicBezTo>
                    <a:pt x="17873" y="33284"/>
                    <a:pt x="17580" y="33292"/>
                    <a:pt x="17287" y="33292"/>
                  </a:cubicBezTo>
                  <a:cubicBezTo>
                    <a:pt x="13681" y="33292"/>
                    <a:pt x="10059" y="32088"/>
                    <a:pt x="7073" y="29618"/>
                  </a:cubicBezTo>
                  <a:cubicBezTo>
                    <a:pt x="6875" y="29455"/>
                    <a:pt x="6682" y="29286"/>
                    <a:pt x="6495" y="29109"/>
                  </a:cubicBezTo>
                  <a:cubicBezTo>
                    <a:pt x="5877" y="28554"/>
                    <a:pt x="5307" y="27951"/>
                    <a:pt x="4788" y="27304"/>
                  </a:cubicBezTo>
                  <a:cubicBezTo>
                    <a:pt x="1443" y="23115"/>
                    <a:pt x="391" y="17540"/>
                    <a:pt x="1980" y="12421"/>
                  </a:cubicBezTo>
                  <a:cubicBezTo>
                    <a:pt x="1916" y="12362"/>
                    <a:pt x="1852" y="12301"/>
                    <a:pt x="1780" y="12240"/>
                  </a:cubicBezTo>
                  <a:cubicBezTo>
                    <a:pt x="1534" y="12037"/>
                    <a:pt x="1261" y="11870"/>
                    <a:pt x="969" y="11746"/>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4847225" y="2802550"/>
              <a:ext cx="791950" cy="452450"/>
            </a:xfrm>
            <a:custGeom>
              <a:rect b="b" l="l" r="r" t="t"/>
              <a:pathLst>
                <a:path extrusionOk="0" h="18098" w="31678">
                  <a:moveTo>
                    <a:pt x="6893" y="1"/>
                  </a:moveTo>
                  <a:lnTo>
                    <a:pt x="1" y="14199"/>
                  </a:lnTo>
                  <a:cubicBezTo>
                    <a:pt x="5471" y="14695"/>
                    <a:pt x="10956" y="15591"/>
                    <a:pt x="15169" y="16925"/>
                  </a:cubicBezTo>
                  <a:cubicBezTo>
                    <a:pt x="16902" y="17470"/>
                    <a:pt x="18626" y="17826"/>
                    <a:pt x="20264" y="17986"/>
                  </a:cubicBezTo>
                  <a:cubicBezTo>
                    <a:pt x="20741" y="18039"/>
                    <a:pt x="21206" y="18065"/>
                    <a:pt x="21666" y="18086"/>
                  </a:cubicBezTo>
                  <a:cubicBezTo>
                    <a:pt x="21888" y="18094"/>
                    <a:pt x="22107" y="18097"/>
                    <a:pt x="22323" y="18097"/>
                  </a:cubicBezTo>
                  <a:cubicBezTo>
                    <a:pt x="22633" y="18097"/>
                    <a:pt x="22938" y="18090"/>
                    <a:pt x="23239" y="18077"/>
                  </a:cubicBezTo>
                  <a:cubicBezTo>
                    <a:pt x="23797" y="18050"/>
                    <a:pt x="24353" y="17995"/>
                    <a:pt x="24905" y="17908"/>
                  </a:cubicBezTo>
                  <a:cubicBezTo>
                    <a:pt x="28642" y="17351"/>
                    <a:pt x="31309" y="15498"/>
                    <a:pt x="31625" y="12466"/>
                  </a:cubicBezTo>
                  <a:cubicBezTo>
                    <a:pt x="31677" y="12019"/>
                    <a:pt x="31672" y="11540"/>
                    <a:pt x="31604" y="11037"/>
                  </a:cubicBezTo>
                  <a:cubicBezTo>
                    <a:pt x="31589" y="10911"/>
                    <a:pt x="31576" y="10778"/>
                    <a:pt x="31548" y="10642"/>
                  </a:cubicBezTo>
                  <a:cubicBezTo>
                    <a:pt x="31507" y="10280"/>
                    <a:pt x="31371" y="9925"/>
                    <a:pt x="31163" y="9578"/>
                  </a:cubicBezTo>
                  <a:cubicBezTo>
                    <a:pt x="30930" y="9191"/>
                    <a:pt x="30596" y="8816"/>
                    <a:pt x="30186" y="8451"/>
                  </a:cubicBezTo>
                  <a:cubicBezTo>
                    <a:pt x="26207" y="4904"/>
                    <a:pt x="17936" y="2161"/>
                    <a:pt x="13886" y="1781"/>
                  </a:cubicBezTo>
                  <a:cubicBezTo>
                    <a:pt x="12161" y="1621"/>
                    <a:pt x="9584" y="918"/>
                    <a:pt x="6893" y="1"/>
                  </a:cubicBezTo>
                  <a:close/>
                </a:path>
              </a:pathLst>
            </a:custGeom>
            <a:solidFill>
              <a:srgbClr val="E8976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3316425" y="1785325"/>
              <a:ext cx="2609100" cy="1469700"/>
            </a:xfrm>
            <a:custGeom>
              <a:rect b="b" l="l" r="r" t="t"/>
              <a:pathLst>
                <a:path extrusionOk="0" h="58788" w="104364">
                  <a:moveTo>
                    <a:pt x="57339" y="0"/>
                  </a:moveTo>
                  <a:cubicBezTo>
                    <a:pt x="48938" y="1198"/>
                    <a:pt x="0" y="24807"/>
                    <a:pt x="0" y="24807"/>
                  </a:cubicBezTo>
                  <a:cubicBezTo>
                    <a:pt x="0" y="24807"/>
                    <a:pt x="120" y="25559"/>
                    <a:pt x="349" y="26814"/>
                  </a:cubicBezTo>
                  <a:cubicBezTo>
                    <a:pt x="1520" y="33183"/>
                    <a:pt x="5414" y="52555"/>
                    <a:pt x="9902" y="53399"/>
                  </a:cubicBezTo>
                  <a:cubicBezTo>
                    <a:pt x="12190" y="53828"/>
                    <a:pt x="17341" y="54247"/>
                    <a:pt x="23143" y="54539"/>
                  </a:cubicBezTo>
                  <a:cubicBezTo>
                    <a:pt x="27692" y="54765"/>
                    <a:pt x="32637" y="54909"/>
                    <a:pt x="36903" y="54909"/>
                  </a:cubicBezTo>
                  <a:cubicBezTo>
                    <a:pt x="39999" y="54909"/>
                    <a:pt x="42737" y="54833"/>
                    <a:pt x="44707" y="54657"/>
                  </a:cubicBezTo>
                  <a:cubicBezTo>
                    <a:pt x="46522" y="54497"/>
                    <a:pt x="48661" y="54415"/>
                    <a:pt x="50987" y="54415"/>
                  </a:cubicBezTo>
                  <a:cubicBezTo>
                    <a:pt x="56113" y="54415"/>
                    <a:pt x="62151" y="54815"/>
                    <a:pt x="67647" y="55668"/>
                  </a:cubicBezTo>
                  <a:cubicBezTo>
                    <a:pt x="70844" y="56162"/>
                    <a:pt x="73857" y="56810"/>
                    <a:pt x="76401" y="57614"/>
                  </a:cubicBezTo>
                  <a:cubicBezTo>
                    <a:pt x="78134" y="58161"/>
                    <a:pt x="79856" y="58515"/>
                    <a:pt x="81494" y="58677"/>
                  </a:cubicBezTo>
                  <a:cubicBezTo>
                    <a:pt x="81971" y="58728"/>
                    <a:pt x="82436" y="58756"/>
                    <a:pt x="82897" y="58775"/>
                  </a:cubicBezTo>
                  <a:cubicBezTo>
                    <a:pt x="83116" y="58783"/>
                    <a:pt x="83332" y="58787"/>
                    <a:pt x="83546" y="58787"/>
                  </a:cubicBezTo>
                  <a:cubicBezTo>
                    <a:pt x="83859" y="58787"/>
                    <a:pt x="84167" y="58779"/>
                    <a:pt x="84471" y="58766"/>
                  </a:cubicBezTo>
                  <a:cubicBezTo>
                    <a:pt x="85028" y="58741"/>
                    <a:pt x="85585" y="58684"/>
                    <a:pt x="86135" y="58598"/>
                  </a:cubicBezTo>
                  <a:cubicBezTo>
                    <a:pt x="86299" y="58574"/>
                    <a:pt x="86471" y="58546"/>
                    <a:pt x="86627" y="58515"/>
                  </a:cubicBezTo>
                  <a:cubicBezTo>
                    <a:pt x="90103" y="57869"/>
                    <a:pt x="92554" y="56053"/>
                    <a:pt x="92855" y="53155"/>
                  </a:cubicBezTo>
                  <a:cubicBezTo>
                    <a:pt x="92908" y="52708"/>
                    <a:pt x="92903" y="52229"/>
                    <a:pt x="92836" y="51725"/>
                  </a:cubicBezTo>
                  <a:cubicBezTo>
                    <a:pt x="92819" y="51600"/>
                    <a:pt x="92806" y="51467"/>
                    <a:pt x="92778" y="51331"/>
                  </a:cubicBezTo>
                  <a:cubicBezTo>
                    <a:pt x="92737" y="50969"/>
                    <a:pt x="92603" y="50616"/>
                    <a:pt x="92393" y="50267"/>
                  </a:cubicBezTo>
                  <a:cubicBezTo>
                    <a:pt x="92308" y="50126"/>
                    <a:pt x="92211" y="49990"/>
                    <a:pt x="92107" y="49864"/>
                  </a:cubicBezTo>
                  <a:cubicBezTo>
                    <a:pt x="91902" y="49600"/>
                    <a:pt x="91671" y="49357"/>
                    <a:pt x="91417" y="49140"/>
                  </a:cubicBezTo>
                  <a:cubicBezTo>
                    <a:pt x="91235" y="48977"/>
                    <a:pt x="91045" y="48815"/>
                    <a:pt x="90845" y="48666"/>
                  </a:cubicBezTo>
                  <a:cubicBezTo>
                    <a:pt x="86697" y="45352"/>
                    <a:pt x="78981" y="42832"/>
                    <a:pt x="75117" y="42470"/>
                  </a:cubicBezTo>
                  <a:cubicBezTo>
                    <a:pt x="70276" y="42017"/>
                    <a:pt x="58766" y="37343"/>
                    <a:pt x="56808" y="35254"/>
                  </a:cubicBezTo>
                  <a:cubicBezTo>
                    <a:pt x="54851" y="33164"/>
                    <a:pt x="54719" y="29345"/>
                    <a:pt x="55352" y="26541"/>
                  </a:cubicBezTo>
                  <a:cubicBezTo>
                    <a:pt x="55890" y="24186"/>
                    <a:pt x="56148" y="19717"/>
                    <a:pt x="62685" y="19717"/>
                  </a:cubicBezTo>
                  <a:cubicBezTo>
                    <a:pt x="63913" y="19717"/>
                    <a:pt x="65362" y="19874"/>
                    <a:pt x="67076" y="20233"/>
                  </a:cubicBezTo>
                  <a:cubicBezTo>
                    <a:pt x="71590" y="21175"/>
                    <a:pt x="79440" y="24616"/>
                    <a:pt x="83377" y="27206"/>
                  </a:cubicBezTo>
                  <a:cubicBezTo>
                    <a:pt x="88905" y="30834"/>
                    <a:pt x="87374" y="34682"/>
                    <a:pt x="90157" y="40598"/>
                  </a:cubicBezTo>
                  <a:cubicBezTo>
                    <a:pt x="91142" y="42705"/>
                    <a:pt x="92131" y="44566"/>
                    <a:pt x="93104" y="46179"/>
                  </a:cubicBezTo>
                  <a:cubicBezTo>
                    <a:pt x="93320" y="46535"/>
                    <a:pt x="93530" y="46874"/>
                    <a:pt x="93743" y="47200"/>
                  </a:cubicBezTo>
                  <a:cubicBezTo>
                    <a:pt x="93869" y="47401"/>
                    <a:pt x="93995" y="47596"/>
                    <a:pt x="94130" y="47786"/>
                  </a:cubicBezTo>
                  <a:cubicBezTo>
                    <a:pt x="94166" y="47836"/>
                    <a:pt x="94194" y="47883"/>
                    <a:pt x="94221" y="47932"/>
                  </a:cubicBezTo>
                  <a:cubicBezTo>
                    <a:pt x="94370" y="48160"/>
                    <a:pt x="94528" y="48383"/>
                    <a:pt x="94675" y="48587"/>
                  </a:cubicBezTo>
                  <a:cubicBezTo>
                    <a:pt x="94859" y="48835"/>
                    <a:pt x="95034" y="49082"/>
                    <a:pt x="95213" y="49308"/>
                  </a:cubicBezTo>
                  <a:cubicBezTo>
                    <a:pt x="95294" y="49423"/>
                    <a:pt x="95371" y="49523"/>
                    <a:pt x="95450" y="49623"/>
                  </a:cubicBezTo>
                  <a:cubicBezTo>
                    <a:pt x="95842" y="50131"/>
                    <a:pt x="96228" y="50588"/>
                    <a:pt x="96613" y="51007"/>
                  </a:cubicBezTo>
                  <a:cubicBezTo>
                    <a:pt x="98454" y="53014"/>
                    <a:pt x="100177" y="54029"/>
                    <a:pt x="101680" y="54029"/>
                  </a:cubicBezTo>
                  <a:cubicBezTo>
                    <a:pt x="102140" y="54029"/>
                    <a:pt x="102580" y="53934"/>
                    <a:pt x="102996" y="53743"/>
                  </a:cubicBezTo>
                  <a:cubicBezTo>
                    <a:pt x="103169" y="53659"/>
                    <a:pt x="103328" y="53553"/>
                    <a:pt x="103471" y="53425"/>
                  </a:cubicBezTo>
                  <a:cubicBezTo>
                    <a:pt x="103603" y="53302"/>
                    <a:pt x="103720" y="53165"/>
                    <a:pt x="103815" y="53012"/>
                  </a:cubicBezTo>
                  <a:cubicBezTo>
                    <a:pt x="103962" y="52775"/>
                    <a:pt x="104075" y="52519"/>
                    <a:pt x="104149" y="52250"/>
                  </a:cubicBezTo>
                  <a:cubicBezTo>
                    <a:pt x="104214" y="52023"/>
                    <a:pt x="104264" y="51792"/>
                    <a:pt x="104295" y="51557"/>
                  </a:cubicBezTo>
                  <a:cubicBezTo>
                    <a:pt x="104309" y="51462"/>
                    <a:pt x="104318" y="51367"/>
                    <a:pt x="104321" y="51272"/>
                  </a:cubicBezTo>
                  <a:cubicBezTo>
                    <a:pt x="104364" y="50801"/>
                    <a:pt x="104357" y="50286"/>
                    <a:pt x="104303" y="49741"/>
                  </a:cubicBezTo>
                  <a:cubicBezTo>
                    <a:pt x="104291" y="49551"/>
                    <a:pt x="104265" y="49366"/>
                    <a:pt x="104241" y="49172"/>
                  </a:cubicBezTo>
                  <a:cubicBezTo>
                    <a:pt x="104155" y="48556"/>
                    <a:pt x="104034" y="47906"/>
                    <a:pt x="103877" y="47251"/>
                  </a:cubicBezTo>
                  <a:cubicBezTo>
                    <a:pt x="103181" y="44294"/>
                    <a:pt x="101888" y="41135"/>
                    <a:pt x="101215" y="39500"/>
                  </a:cubicBezTo>
                  <a:cubicBezTo>
                    <a:pt x="100299" y="37282"/>
                    <a:pt x="100166" y="30516"/>
                    <a:pt x="99282" y="25623"/>
                  </a:cubicBezTo>
                  <a:cubicBezTo>
                    <a:pt x="98782" y="22891"/>
                    <a:pt x="97363" y="20409"/>
                    <a:pt x="95262" y="18594"/>
                  </a:cubicBezTo>
                  <a:cubicBezTo>
                    <a:pt x="87072" y="11490"/>
                    <a:pt x="64300" y="341"/>
                    <a:pt x="573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3033325" y="2386500"/>
              <a:ext cx="579475" cy="853075"/>
            </a:xfrm>
            <a:custGeom>
              <a:rect b="b" l="l" r="r" t="t"/>
              <a:pathLst>
                <a:path extrusionOk="0" h="34123" w="23179">
                  <a:moveTo>
                    <a:pt x="12158" y="0"/>
                  </a:moveTo>
                  <a:lnTo>
                    <a:pt x="2866" y="2480"/>
                  </a:lnTo>
                  <a:lnTo>
                    <a:pt x="1121" y="2947"/>
                  </a:lnTo>
                  <a:lnTo>
                    <a:pt x="1" y="3244"/>
                  </a:lnTo>
                  <a:lnTo>
                    <a:pt x="66" y="3413"/>
                  </a:lnTo>
                  <a:lnTo>
                    <a:pt x="11999" y="34122"/>
                  </a:lnTo>
                  <a:lnTo>
                    <a:pt x="23178" y="30620"/>
                  </a:lnTo>
                  <a:lnTo>
                    <a:pt x="121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3034975" y="2443050"/>
              <a:ext cx="577850" cy="796475"/>
            </a:xfrm>
            <a:custGeom>
              <a:rect b="b" l="l" r="r" t="t"/>
              <a:pathLst>
                <a:path extrusionOk="0" h="31859" w="23114">
                  <a:moveTo>
                    <a:pt x="3559" y="1"/>
                  </a:moveTo>
                  <a:cubicBezTo>
                    <a:pt x="3559" y="1"/>
                    <a:pt x="390" y="979"/>
                    <a:pt x="0" y="1152"/>
                  </a:cubicBezTo>
                  <a:lnTo>
                    <a:pt x="11935" y="31859"/>
                  </a:lnTo>
                  <a:lnTo>
                    <a:pt x="23114" y="28358"/>
                  </a:lnTo>
                  <a:lnTo>
                    <a:pt x="355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238125" y="2405250"/>
              <a:ext cx="3316050" cy="1898850"/>
            </a:xfrm>
            <a:custGeom>
              <a:rect b="b" l="l" r="r" t="t"/>
              <a:pathLst>
                <a:path extrusionOk="0" h="75954" w="132642">
                  <a:moveTo>
                    <a:pt x="114366" y="1"/>
                  </a:moveTo>
                  <a:lnTo>
                    <a:pt x="0" y="26462"/>
                  </a:lnTo>
                  <a:lnTo>
                    <a:pt x="5177" y="43750"/>
                  </a:lnTo>
                  <a:lnTo>
                    <a:pt x="15163" y="75954"/>
                  </a:lnTo>
                  <a:lnTo>
                    <a:pt x="128861" y="51514"/>
                  </a:lnTo>
                  <a:cubicBezTo>
                    <a:pt x="131264" y="51001"/>
                    <a:pt x="132642" y="48463"/>
                    <a:pt x="131766" y="46170"/>
                  </a:cubicBezTo>
                  <a:lnTo>
                    <a:pt x="120331" y="16233"/>
                  </a:lnTo>
                  <a:lnTo>
                    <a:pt x="11436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3161650" y="3432600"/>
              <a:ext cx="175075" cy="163625"/>
            </a:xfrm>
            <a:custGeom>
              <a:rect b="b" l="l" r="r" t="t"/>
              <a:pathLst>
                <a:path extrusionOk="0" h="6545" w="7003">
                  <a:moveTo>
                    <a:pt x="3474" y="1"/>
                  </a:moveTo>
                  <a:cubicBezTo>
                    <a:pt x="2360" y="1"/>
                    <a:pt x="1308" y="571"/>
                    <a:pt x="703" y="1536"/>
                  </a:cubicBezTo>
                  <a:cubicBezTo>
                    <a:pt x="0" y="2656"/>
                    <a:pt x="43" y="4091"/>
                    <a:pt x="810" y="5169"/>
                  </a:cubicBezTo>
                  <a:cubicBezTo>
                    <a:pt x="1433" y="6044"/>
                    <a:pt x="2432" y="6545"/>
                    <a:pt x="3476" y="6545"/>
                  </a:cubicBezTo>
                  <a:cubicBezTo>
                    <a:pt x="3718" y="6545"/>
                    <a:pt x="3964" y="6518"/>
                    <a:pt x="4207" y="6462"/>
                  </a:cubicBezTo>
                  <a:cubicBezTo>
                    <a:pt x="5498" y="6165"/>
                    <a:pt x="6483" y="5122"/>
                    <a:pt x="6702" y="3816"/>
                  </a:cubicBezTo>
                  <a:cubicBezTo>
                    <a:pt x="7002" y="2035"/>
                    <a:pt x="5801" y="346"/>
                    <a:pt x="4021" y="47"/>
                  </a:cubicBezTo>
                  <a:cubicBezTo>
                    <a:pt x="3838" y="16"/>
                    <a:pt x="3655" y="1"/>
                    <a:pt x="3474"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fade thruBlk="1"/>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15"/>
          <p:cNvSpPr/>
          <p:nvPr/>
        </p:nvSpPr>
        <p:spPr>
          <a:xfrm>
            <a:off x="-16500" y="0"/>
            <a:ext cx="9177000" cy="720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5"/>
          <p:cNvSpPr txBox="1"/>
          <p:nvPr>
            <p:ph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Requirements</a:t>
            </a:r>
            <a:endParaRPr>
              <a:solidFill>
                <a:srgbClr val="000000"/>
              </a:solidFill>
            </a:endParaRPr>
          </a:p>
        </p:txBody>
      </p:sp>
      <p:sp>
        <p:nvSpPr>
          <p:cNvPr id="293" name="Google Shape;293;p15"/>
          <p:cNvSpPr/>
          <p:nvPr/>
        </p:nvSpPr>
        <p:spPr>
          <a:xfrm>
            <a:off x="0" y="1034100"/>
            <a:ext cx="3072000" cy="2844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5"/>
          <p:cNvSpPr/>
          <p:nvPr/>
        </p:nvSpPr>
        <p:spPr>
          <a:xfrm>
            <a:off x="2952200" y="1813400"/>
            <a:ext cx="3485700" cy="31977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5"/>
          <p:cNvSpPr/>
          <p:nvPr/>
        </p:nvSpPr>
        <p:spPr>
          <a:xfrm>
            <a:off x="6521375" y="2663950"/>
            <a:ext cx="2576100" cy="2392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5"/>
          <p:cNvSpPr txBox="1"/>
          <p:nvPr/>
        </p:nvSpPr>
        <p:spPr>
          <a:xfrm>
            <a:off x="3056400" y="2153700"/>
            <a:ext cx="3072000" cy="2633100"/>
          </a:xfrm>
          <a:prstGeom prst="rect">
            <a:avLst/>
          </a:prstGeom>
          <a:noFill/>
          <a:ln>
            <a:noFill/>
          </a:ln>
        </p:spPr>
        <p:txBody>
          <a:bodyPr anchorCtr="0" anchor="t" bIns="0" lIns="0" spcFirstLastPara="1" rIns="0" wrap="square" tIns="4775">
            <a:noAutofit/>
          </a:bodyPr>
          <a:lstStyle/>
          <a:p>
            <a:pPr indent="0" lvl="0" marL="457200" rtl="0" algn="l">
              <a:spcBef>
                <a:spcPts val="0"/>
              </a:spcBef>
              <a:spcAft>
                <a:spcPts val="0"/>
              </a:spcAft>
              <a:buNone/>
            </a:pPr>
            <a:r>
              <a:rPr b="1" lang="en" sz="1700">
                <a:solidFill>
                  <a:srgbClr val="434343"/>
                </a:solidFill>
                <a:latin typeface="EB Garamond"/>
                <a:ea typeface="EB Garamond"/>
                <a:cs typeface="EB Garamond"/>
                <a:sym typeface="EB Garamond"/>
              </a:rPr>
              <a:t>        </a:t>
            </a:r>
            <a:r>
              <a:rPr b="1" lang="en" sz="1700">
                <a:solidFill>
                  <a:srgbClr val="434343"/>
                </a:solidFill>
                <a:latin typeface="EB Garamond"/>
                <a:ea typeface="EB Garamond"/>
                <a:cs typeface="EB Garamond"/>
                <a:sym typeface="EB Garamond"/>
              </a:rPr>
              <a:t>Data Requirements</a:t>
            </a:r>
            <a:endParaRPr b="1" sz="1700">
              <a:solidFill>
                <a:srgbClr val="434343"/>
              </a:solidFill>
              <a:latin typeface="EB Garamond"/>
              <a:ea typeface="EB Garamond"/>
              <a:cs typeface="EB Garamond"/>
              <a:sym typeface="EB Garamond"/>
            </a:endParaRPr>
          </a:p>
          <a:p>
            <a:pPr indent="0" lvl="0" marL="457200" rtl="0" algn="l">
              <a:spcBef>
                <a:spcPts val="0"/>
              </a:spcBef>
              <a:spcAft>
                <a:spcPts val="0"/>
              </a:spcAft>
              <a:buNone/>
            </a:pPr>
            <a:r>
              <a:t/>
            </a:r>
            <a:endParaRPr b="1" sz="1700">
              <a:solidFill>
                <a:srgbClr val="434343"/>
              </a:solidFill>
              <a:latin typeface="EB Garamond"/>
              <a:ea typeface="EB Garamond"/>
              <a:cs typeface="EB Garamond"/>
              <a:sym typeface="EB Garamond"/>
            </a:endParaRPr>
          </a:p>
          <a:p>
            <a:pPr indent="-298450" lvl="0" marL="457200" rtl="0" algn="l">
              <a:lnSpc>
                <a:spcPct val="115000"/>
              </a:lnSpc>
              <a:spcBef>
                <a:spcPts val="1200"/>
              </a:spcBef>
              <a:spcAft>
                <a:spcPts val="0"/>
              </a:spcAft>
              <a:buClr>
                <a:srgbClr val="783F04"/>
              </a:buClr>
              <a:buSzPts val="1100"/>
              <a:buFont typeface="Times New Roman"/>
              <a:buChar char="●"/>
            </a:pPr>
            <a:r>
              <a:rPr b="1" lang="en" sz="1100">
                <a:solidFill>
                  <a:srgbClr val="783F04"/>
                </a:solidFill>
                <a:latin typeface="Times New Roman"/>
                <a:ea typeface="Times New Roman"/>
                <a:cs typeface="Times New Roman"/>
                <a:sym typeface="Times New Roman"/>
              </a:rPr>
              <a:t>House listing data from Zillow website obtained by web scraping.</a:t>
            </a:r>
            <a:endParaRPr b="1" sz="1100">
              <a:solidFill>
                <a:srgbClr val="783F04"/>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783F04"/>
              </a:buClr>
              <a:buSzPts val="1100"/>
              <a:buFont typeface="Times New Roman"/>
              <a:buChar char="●"/>
            </a:pPr>
            <a:r>
              <a:rPr b="1" lang="en" sz="1100">
                <a:solidFill>
                  <a:srgbClr val="783F04"/>
                </a:solidFill>
                <a:latin typeface="Times New Roman"/>
                <a:ea typeface="Times New Roman"/>
                <a:cs typeface="Times New Roman"/>
                <a:sym typeface="Times New Roman"/>
              </a:rPr>
              <a:t>School rating data from GreatSchools.org obtained by web scraping.</a:t>
            </a:r>
            <a:endParaRPr b="1" sz="1100">
              <a:solidFill>
                <a:srgbClr val="783F04"/>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783F04"/>
              </a:buClr>
              <a:buSzPts val="1100"/>
              <a:buFont typeface="Times New Roman"/>
              <a:buChar char="●"/>
            </a:pPr>
            <a:r>
              <a:rPr b="1" lang="en" sz="1100">
                <a:solidFill>
                  <a:srgbClr val="783F04"/>
                </a:solidFill>
                <a:latin typeface="Times New Roman"/>
                <a:ea typeface="Times New Roman"/>
                <a:cs typeface="Times New Roman"/>
                <a:sym typeface="Times New Roman"/>
              </a:rPr>
              <a:t>Crime data from FBI open source website.</a:t>
            </a:r>
            <a:endParaRPr b="1" sz="1100">
              <a:solidFill>
                <a:srgbClr val="783F04"/>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783F04"/>
              </a:buClr>
              <a:buSzPts val="1100"/>
              <a:buFont typeface="Times New Roman"/>
              <a:buChar char="●"/>
            </a:pPr>
            <a:r>
              <a:rPr b="1" lang="en" sz="1100">
                <a:solidFill>
                  <a:srgbClr val="783F04"/>
                </a:solidFill>
                <a:latin typeface="Times New Roman"/>
                <a:ea typeface="Times New Roman"/>
                <a:cs typeface="Times New Roman"/>
                <a:sym typeface="Times New Roman"/>
              </a:rPr>
              <a:t>GDP data and GDP Per capita open source data obtained from bea.gov and wikipedia.</a:t>
            </a:r>
            <a:endParaRPr b="1" sz="1100">
              <a:solidFill>
                <a:srgbClr val="783F04"/>
              </a:solidFill>
              <a:latin typeface="Times New Roman"/>
              <a:ea typeface="Times New Roman"/>
              <a:cs typeface="Times New Roman"/>
              <a:sym typeface="Times New Roman"/>
            </a:endParaRPr>
          </a:p>
          <a:p>
            <a:pPr indent="0" lvl="0" marL="0" marR="0" rtl="0" algn="ctr">
              <a:lnSpc>
                <a:spcPct val="100000"/>
              </a:lnSpc>
              <a:spcBef>
                <a:spcPts val="1200"/>
              </a:spcBef>
              <a:spcAft>
                <a:spcPts val="0"/>
              </a:spcAft>
              <a:buNone/>
            </a:pPr>
            <a:r>
              <a:t/>
            </a:r>
            <a:endParaRPr sz="500">
              <a:solidFill>
                <a:srgbClr val="434343"/>
              </a:solidFill>
              <a:latin typeface="Montserrat ExtraBold"/>
              <a:ea typeface="Montserrat ExtraBold"/>
              <a:cs typeface="Montserrat ExtraBold"/>
              <a:sym typeface="Montserrat ExtraBold"/>
            </a:endParaRPr>
          </a:p>
        </p:txBody>
      </p:sp>
      <p:sp>
        <p:nvSpPr>
          <p:cNvPr id="297" name="Google Shape;297;p15"/>
          <p:cNvSpPr txBox="1"/>
          <p:nvPr/>
        </p:nvSpPr>
        <p:spPr>
          <a:xfrm>
            <a:off x="6731450" y="2999850"/>
            <a:ext cx="2265600" cy="1840500"/>
          </a:xfrm>
          <a:prstGeom prst="rect">
            <a:avLst/>
          </a:prstGeom>
          <a:noFill/>
          <a:ln>
            <a:noFill/>
          </a:ln>
        </p:spPr>
        <p:txBody>
          <a:bodyPr anchorCtr="0" anchor="t" bIns="0" lIns="0" spcFirstLastPara="1" rIns="0" wrap="square" tIns="4775">
            <a:noAutofit/>
          </a:bodyPr>
          <a:lstStyle/>
          <a:p>
            <a:pPr indent="0" lvl="0" marL="0" rtl="0" algn="ctr">
              <a:spcBef>
                <a:spcPts val="0"/>
              </a:spcBef>
              <a:spcAft>
                <a:spcPts val="0"/>
              </a:spcAft>
              <a:buSzPts val="1100"/>
              <a:buNone/>
            </a:pPr>
            <a:r>
              <a:rPr b="1" lang="en" sz="1700">
                <a:solidFill>
                  <a:schemeClr val="dk1"/>
                </a:solidFill>
                <a:latin typeface="EB Garamond"/>
                <a:ea typeface="EB Garamond"/>
                <a:cs typeface="EB Garamond"/>
                <a:sym typeface="EB Garamond"/>
              </a:rPr>
              <a:t>AI Requirements</a:t>
            </a:r>
            <a:endParaRPr b="1" sz="1700">
              <a:solidFill>
                <a:schemeClr val="dk1"/>
              </a:solidFill>
            </a:endParaRPr>
          </a:p>
          <a:p>
            <a:pPr indent="0" lvl="0" marL="0" rtl="0" algn="l">
              <a:spcBef>
                <a:spcPts val="1200"/>
              </a:spcBef>
              <a:spcAft>
                <a:spcPts val="0"/>
              </a:spcAft>
              <a:buNone/>
            </a:pPr>
            <a:r>
              <a:rPr b="1" lang="en" sz="1100">
                <a:solidFill>
                  <a:srgbClr val="434343"/>
                </a:solidFill>
                <a:latin typeface="Times New Roman"/>
                <a:ea typeface="Times New Roman"/>
                <a:cs typeface="Times New Roman"/>
                <a:sym typeface="Times New Roman"/>
              </a:rPr>
              <a:t>Machine learning model including:</a:t>
            </a:r>
            <a:endParaRPr b="1" sz="1100">
              <a:solidFill>
                <a:srgbClr val="434343"/>
              </a:solidFill>
              <a:latin typeface="Times New Roman"/>
              <a:ea typeface="Times New Roman"/>
              <a:cs typeface="Times New Roman"/>
              <a:sym typeface="Times New Roman"/>
            </a:endParaRPr>
          </a:p>
          <a:p>
            <a:pPr indent="-298450" lvl="0" marL="457200" rtl="0" algn="l">
              <a:spcBef>
                <a:spcPts val="1200"/>
              </a:spcBef>
              <a:spcAft>
                <a:spcPts val="0"/>
              </a:spcAft>
              <a:buClr>
                <a:srgbClr val="434343"/>
              </a:buClr>
              <a:buSzPts val="1100"/>
              <a:buFont typeface="Times New Roman"/>
              <a:buChar char="●"/>
            </a:pPr>
            <a:r>
              <a:rPr b="1" lang="en" sz="1100">
                <a:solidFill>
                  <a:srgbClr val="434343"/>
                </a:solidFill>
                <a:latin typeface="Times New Roman"/>
                <a:ea typeface="Times New Roman"/>
                <a:cs typeface="Times New Roman"/>
                <a:sym typeface="Times New Roman"/>
              </a:rPr>
              <a:t>Artificial Neural Network</a:t>
            </a:r>
            <a:endParaRPr b="1" sz="1100">
              <a:solidFill>
                <a:srgbClr val="434343"/>
              </a:solidFill>
              <a:latin typeface="Times New Roman"/>
              <a:ea typeface="Times New Roman"/>
              <a:cs typeface="Times New Roman"/>
              <a:sym typeface="Times New Roman"/>
            </a:endParaRPr>
          </a:p>
          <a:p>
            <a:pPr indent="-298450" lvl="0" marL="457200" rtl="0" algn="l">
              <a:spcBef>
                <a:spcPts val="0"/>
              </a:spcBef>
              <a:spcAft>
                <a:spcPts val="0"/>
              </a:spcAft>
              <a:buClr>
                <a:srgbClr val="434343"/>
              </a:buClr>
              <a:buSzPts val="1100"/>
              <a:buFont typeface="Times New Roman"/>
              <a:buChar char="●"/>
            </a:pPr>
            <a:r>
              <a:rPr b="1" lang="en" sz="1100">
                <a:solidFill>
                  <a:srgbClr val="434343"/>
                </a:solidFill>
                <a:latin typeface="Times New Roman"/>
                <a:ea typeface="Times New Roman"/>
                <a:cs typeface="Times New Roman"/>
                <a:sym typeface="Times New Roman"/>
              </a:rPr>
              <a:t>k-Nearest Neighbour</a:t>
            </a:r>
            <a:endParaRPr b="1" sz="1100">
              <a:solidFill>
                <a:srgbClr val="434343"/>
              </a:solidFill>
              <a:latin typeface="Times New Roman"/>
              <a:ea typeface="Times New Roman"/>
              <a:cs typeface="Times New Roman"/>
              <a:sym typeface="Times New Roman"/>
            </a:endParaRPr>
          </a:p>
          <a:p>
            <a:pPr indent="-298450" lvl="0" marL="457200" rtl="0" algn="l">
              <a:spcBef>
                <a:spcPts val="0"/>
              </a:spcBef>
              <a:spcAft>
                <a:spcPts val="0"/>
              </a:spcAft>
              <a:buClr>
                <a:srgbClr val="434343"/>
              </a:buClr>
              <a:buSzPts val="1100"/>
              <a:buFont typeface="Times New Roman"/>
              <a:buChar char="●"/>
            </a:pPr>
            <a:r>
              <a:rPr b="1" lang="en" sz="1100">
                <a:solidFill>
                  <a:srgbClr val="434343"/>
                </a:solidFill>
                <a:latin typeface="Times New Roman"/>
                <a:ea typeface="Times New Roman"/>
                <a:cs typeface="Times New Roman"/>
                <a:sym typeface="Times New Roman"/>
              </a:rPr>
              <a:t>Random Forest</a:t>
            </a:r>
            <a:endParaRPr b="1" sz="1100">
              <a:solidFill>
                <a:srgbClr val="434343"/>
              </a:solidFill>
              <a:latin typeface="Times New Roman"/>
              <a:ea typeface="Times New Roman"/>
              <a:cs typeface="Times New Roman"/>
              <a:sym typeface="Times New Roman"/>
            </a:endParaRPr>
          </a:p>
          <a:p>
            <a:pPr indent="-298450" lvl="0" marL="457200" rtl="0" algn="l">
              <a:spcBef>
                <a:spcPts val="0"/>
              </a:spcBef>
              <a:spcAft>
                <a:spcPts val="0"/>
              </a:spcAft>
              <a:buClr>
                <a:srgbClr val="434343"/>
              </a:buClr>
              <a:buSzPts val="1100"/>
              <a:buFont typeface="Times New Roman"/>
              <a:buChar char="●"/>
            </a:pPr>
            <a:r>
              <a:rPr b="1" lang="en" sz="1100">
                <a:solidFill>
                  <a:srgbClr val="434343"/>
                </a:solidFill>
                <a:latin typeface="Times New Roman"/>
                <a:ea typeface="Times New Roman"/>
                <a:cs typeface="Times New Roman"/>
                <a:sym typeface="Times New Roman"/>
              </a:rPr>
              <a:t>XGBoost</a:t>
            </a:r>
            <a:endParaRPr b="1" sz="1100">
              <a:solidFill>
                <a:srgbClr val="434343"/>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t/>
            </a:r>
            <a:endParaRPr b="1" sz="1100">
              <a:solidFill>
                <a:schemeClr val="dk1"/>
              </a:solidFill>
            </a:endParaRPr>
          </a:p>
          <a:p>
            <a:pPr indent="0" lvl="0" marL="0" marR="0" rtl="0" algn="ctr">
              <a:lnSpc>
                <a:spcPct val="100000"/>
              </a:lnSpc>
              <a:spcBef>
                <a:spcPts val="100"/>
              </a:spcBef>
              <a:spcAft>
                <a:spcPts val="0"/>
              </a:spcAft>
              <a:buNone/>
            </a:pPr>
            <a:br>
              <a:rPr lang="en" sz="1000">
                <a:solidFill>
                  <a:srgbClr val="434343"/>
                </a:solidFill>
                <a:latin typeface="EB Garamond"/>
                <a:ea typeface="EB Garamond"/>
                <a:cs typeface="EB Garamond"/>
                <a:sym typeface="EB Garamond"/>
              </a:rPr>
            </a:br>
            <a:endParaRPr sz="1000">
              <a:solidFill>
                <a:srgbClr val="434343"/>
              </a:solidFill>
              <a:latin typeface="EB Garamond"/>
              <a:ea typeface="EB Garamond"/>
              <a:cs typeface="EB Garamond"/>
              <a:sym typeface="EB Garamond"/>
            </a:endParaRPr>
          </a:p>
        </p:txBody>
      </p:sp>
      <p:sp>
        <p:nvSpPr>
          <p:cNvPr id="298" name="Google Shape;298;p15"/>
          <p:cNvSpPr txBox="1"/>
          <p:nvPr/>
        </p:nvSpPr>
        <p:spPr>
          <a:xfrm>
            <a:off x="244325" y="1445100"/>
            <a:ext cx="2624400" cy="2153100"/>
          </a:xfrm>
          <a:prstGeom prst="rect">
            <a:avLst/>
          </a:prstGeom>
          <a:noFill/>
          <a:ln>
            <a:noFill/>
          </a:ln>
        </p:spPr>
        <p:txBody>
          <a:bodyPr anchorCtr="0" anchor="t" bIns="0" lIns="0" spcFirstLastPara="1" rIns="0" wrap="square" tIns="4775">
            <a:noAutofit/>
          </a:bodyPr>
          <a:lstStyle/>
          <a:p>
            <a:pPr indent="0" lvl="0" marL="0" rtl="0" algn="ctr">
              <a:spcBef>
                <a:spcPts val="0"/>
              </a:spcBef>
              <a:spcAft>
                <a:spcPts val="0"/>
              </a:spcAft>
              <a:buSzPts val="1100"/>
              <a:buNone/>
            </a:pPr>
            <a:r>
              <a:rPr b="1" lang="en" sz="1600">
                <a:solidFill>
                  <a:schemeClr val="dk1"/>
                </a:solidFill>
                <a:latin typeface="EB Garamond"/>
                <a:ea typeface="EB Garamond"/>
                <a:cs typeface="EB Garamond"/>
                <a:sym typeface="EB Garamond"/>
              </a:rPr>
              <a:t>Functional Requirements</a:t>
            </a:r>
            <a:endParaRPr b="1" sz="1600">
              <a:solidFill>
                <a:schemeClr val="dk1"/>
              </a:solidFill>
              <a:latin typeface="EB Garamond"/>
              <a:ea typeface="EB Garamond"/>
              <a:cs typeface="EB Garamond"/>
              <a:sym typeface="EB Garamond"/>
            </a:endParaRPr>
          </a:p>
          <a:p>
            <a:pPr indent="0" lvl="0" marL="0" rtl="0" algn="l">
              <a:spcBef>
                <a:spcPts val="0"/>
              </a:spcBef>
              <a:spcAft>
                <a:spcPts val="0"/>
              </a:spcAft>
              <a:buSzPts val="1100"/>
              <a:buNone/>
            </a:pPr>
            <a:r>
              <a:t/>
            </a:r>
            <a:endParaRPr b="1" sz="1100">
              <a:solidFill>
                <a:schemeClr val="dk1"/>
              </a:solidFill>
            </a:endParaRPr>
          </a:p>
          <a:p>
            <a:pPr indent="-298450" lvl="0" marL="457200" rtl="0" algn="l">
              <a:spcBef>
                <a:spcPts val="0"/>
              </a:spcBef>
              <a:spcAft>
                <a:spcPts val="0"/>
              </a:spcAft>
              <a:buClr>
                <a:srgbClr val="783F04"/>
              </a:buClr>
              <a:buSzPts val="1100"/>
              <a:buFont typeface="Times New Roman"/>
              <a:buChar char="●"/>
            </a:pPr>
            <a:r>
              <a:rPr b="1" lang="en" sz="1100">
                <a:solidFill>
                  <a:srgbClr val="783F04"/>
                </a:solidFill>
                <a:latin typeface="Times New Roman"/>
                <a:ea typeface="Times New Roman"/>
                <a:cs typeface="Times New Roman"/>
                <a:sym typeface="Times New Roman"/>
              </a:rPr>
              <a:t>Python Libraries</a:t>
            </a:r>
            <a:endParaRPr b="1" sz="1100">
              <a:solidFill>
                <a:srgbClr val="783F04"/>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783F04"/>
              </a:buClr>
              <a:buSzPts val="1100"/>
              <a:buFont typeface="Times New Roman"/>
              <a:buChar char="●"/>
            </a:pPr>
            <a:r>
              <a:rPr b="1" lang="en" sz="1100">
                <a:solidFill>
                  <a:srgbClr val="783F04"/>
                </a:solidFill>
                <a:latin typeface="Times New Roman"/>
                <a:ea typeface="Times New Roman"/>
                <a:cs typeface="Times New Roman"/>
                <a:sym typeface="Times New Roman"/>
              </a:rPr>
              <a:t>Beautifulsoup for data extraction and web scraping</a:t>
            </a:r>
            <a:endParaRPr b="1" sz="1100">
              <a:solidFill>
                <a:srgbClr val="783F04"/>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783F04"/>
              </a:buClr>
              <a:buSzPts val="1100"/>
              <a:buFont typeface="Times New Roman"/>
              <a:buChar char="●"/>
            </a:pPr>
            <a:r>
              <a:rPr b="1" lang="en" sz="1100">
                <a:solidFill>
                  <a:srgbClr val="783F04"/>
                </a:solidFill>
                <a:latin typeface="Times New Roman"/>
                <a:ea typeface="Times New Roman"/>
                <a:cs typeface="Times New Roman"/>
                <a:sym typeface="Times New Roman"/>
              </a:rPr>
              <a:t>Jupyter Notebook,Google Colab for pre-preprocessing and executing the models</a:t>
            </a:r>
            <a:endParaRPr b="1" sz="1100">
              <a:solidFill>
                <a:srgbClr val="783F04"/>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783F04"/>
              </a:buClr>
              <a:buSzPts val="1100"/>
              <a:buFont typeface="Times New Roman"/>
              <a:buChar char="●"/>
            </a:pPr>
            <a:r>
              <a:rPr b="1" lang="en" sz="1100">
                <a:solidFill>
                  <a:srgbClr val="783F04"/>
                </a:solidFill>
                <a:latin typeface="Times New Roman"/>
                <a:ea typeface="Times New Roman"/>
                <a:cs typeface="Times New Roman"/>
                <a:sym typeface="Times New Roman"/>
              </a:rPr>
              <a:t>Google Cloud for storing the data</a:t>
            </a:r>
            <a:endParaRPr b="1" sz="1100">
              <a:solidFill>
                <a:srgbClr val="783F04"/>
              </a:solidFill>
              <a:latin typeface="Times New Roman"/>
              <a:ea typeface="Times New Roman"/>
              <a:cs typeface="Times New Roman"/>
              <a:sym typeface="Times New Roman"/>
            </a:endParaRPr>
          </a:p>
          <a:p>
            <a:pPr indent="-298450" lvl="0" marL="457200" rtl="0" algn="l">
              <a:lnSpc>
                <a:spcPct val="115000"/>
              </a:lnSpc>
              <a:spcBef>
                <a:spcPts val="0"/>
              </a:spcBef>
              <a:spcAft>
                <a:spcPts val="0"/>
              </a:spcAft>
              <a:buClr>
                <a:srgbClr val="783F04"/>
              </a:buClr>
              <a:buSzPts val="1100"/>
              <a:buFont typeface="Times New Roman"/>
              <a:buChar char="●"/>
            </a:pPr>
            <a:r>
              <a:rPr b="1" lang="en" sz="1100">
                <a:solidFill>
                  <a:srgbClr val="783F04"/>
                </a:solidFill>
                <a:latin typeface="Times New Roman"/>
                <a:ea typeface="Times New Roman"/>
                <a:cs typeface="Times New Roman"/>
                <a:sym typeface="Times New Roman"/>
              </a:rPr>
              <a:t>Evaluation metrics: RMSE, R2, MAE</a:t>
            </a:r>
            <a:endParaRPr b="1" sz="1100">
              <a:solidFill>
                <a:srgbClr val="783F04"/>
              </a:solidFill>
              <a:latin typeface="Times New Roman"/>
              <a:ea typeface="Times New Roman"/>
              <a:cs typeface="Times New Roman"/>
              <a:sym typeface="Times New Roman"/>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16"/>
          <p:cNvSpPr txBox="1"/>
          <p:nvPr>
            <p:ph idx="1" type="subTitle"/>
          </p:nvPr>
        </p:nvSpPr>
        <p:spPr>
          <a:xfrm>
            <a:off x="2183400" y="102175"/>
            <a:ext cx="4717500" cy="631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2000">
                <a:latin typeface="Montserrat ExtraBold"/>
                <a:ea typeface="Montserrat ExtraBold"/>
                <a:cs typeface="Montserrat ExtraBold"/>
                <a:sym typeface="Montserrat ExtraBold"/>
              </a:rPr>
              <a:t>PROJECT PLAN</a:t>
            </a:r>
            <a:endParaRPr sz="2000">
              <a:latin typeface="Montserrat ExtraBold"/>
              <a:ea typeface="Montserrat ExtraBold"/>
              <a:cs typeface="Montserrat ExtraBold"/>
              <a:sym typeface="Montserrat ExtraBold"/>
            </a:endParaRPr>
          </a:p>
        </p:txBody>
      </p:sp>
      <p:pic>
        <p:nvPicPr>
          <p:cNvPr id="304" name="Google Shape;304;p16"/>
          <p:cNvPicPr preferRelativeResize="0"/>
          <p:nvPr/>
        </p:nvPicPr>
        <p:blipFill>
          <a:blip r:embed="rId3">
            <a:alphaModFix/>
          </a:blip>
          <a:stretch>
            <a:fillRect/>
          </a:stretch>
        </p:blipFill>
        <p:spPr>
          <a:xfrm>
            <a:off x="270800" y="979625"/>
            <a:ext cx="8663199" cy="3706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7"/>
          <p:cNvSpPr txBox="1"/>
          <p:nvPr>
            <p:ph idx="4294967295" type="ctrTitle"/>
          </p:nvPr>
        </p:nvSpPr>
        <p:spPr>
          <a:xfrm>
            <a:off x="2186350" y="-74275"/>
            <a:ext cx="5012400" cy="3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Technology and Literature Survey</a:t>
            </a:r>
            <a:endParaRPr sz="2000"/>
          </a:p>
        </p:txBody>
      </p:sp>
      <p:graphicFrame>
        <p:nvGraphicFramePr>
          <p:cNvPr id="310" name="Google Shape;310;p17"/>
          <p:cNvGraphicFramePr/>
          <p:nvPr/>
        </p:nvGraphicFramePr>
        <p:xfrm>
          <a:off x="196500" y="455600"/>
          <a:ext cx="3000000" cy="3000000"/>
        </p:xfrm>
        <a:graphic>
          <a:graphicData uri="http://schemas.openxmlformats.org/drawingml/2006/table">
            <a:tbl>
              <a:tblPr>
                <a:noFill/>
                <a:tableStyleId>{4CAB21AC-7F9E-476B-BFAB-D646A56C8C80}</a:tableStyleId>
              </a:tblPr>
              <a:tblGrid>
                <a:gridCol w="2462000"/>
                <a:gridCol w="1943700"/>
                <a:gridCol w="1943700"/>
                <a:gridCol w="2381025"/>
              </a:tblGrid>
              <a:tr h="342900">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Name</a:t>
                      </a:r>
                      <a:endParaRPr sz="1100">
                        <a:solidFill>
                          <a:srgbClr val="FFFFFF"/>
                        </a:solidFill>
                        <a:latin typeface="Montserrat ExtraBold"/>
                        <a:ea typeface="Montserrat ExtraBold"/>
                        <a:cs typeface="Montserrat ExtraBold"/>
                        <a:sym typeface="Montserrat ExtraBold"/>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74C1B9"/>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About The Dataset</a:t>
                      </a:r>
                      <a:endParaRPr sz="1100">
                        <a:solidFill>
                          <a:srgbClr val="FFFFFF"/>
                        </a:solidFill>
                        <a:latin typeface="Montserrat ExtraBold"/>
                        <a:ea typeface="Montserrat ExtraBold"/>
                        <a:cs typeface="Montserrat ExtraBold"/>
                        <a:sym typeface="Montserrat ExtraBold"/>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74C1B9"/>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Models Used </a:t>
                      </a:r>
                      <a:endParaRPr sz="1100">
                        <a:solidFill>
                          <a:srgbClr val="FFFFFF"/>
                        </a:solidFill>
                        <a:latin typeface="Montserrat ExtraBold"/>
                        <a:ea typeface="Montserrat ExtraBold"/>
                        <a:cs typeface="Montserrat ExtraBold"/>
                        <a:sym typeface="Montserrat ExtraBold"/>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74C1B9"/>
                    </a:solidFill>
                  </a:tcPr>
                </a:tc>
                <a:tc>
                  <a:txBody>
                    <a:bodyPr/>
                    <a:lstStyle/>
                    <a:p>
                      <a:pPr indent="0" lvl="0" marL="0" rtl="0" algn="ctr">
                        <a:spcBef>
                          <a:spcPts val="0"/>
                        </a:spcBef>
                        <a:spcAft>
                          <a:spcPts val="0"/>
                        </a:spcAft>
                        <a:buNone/>
                      </a:pPr>
                      <a:r>
                        <a:rPr lang="en" sz="1100">
                          <a:solidFill>
                            <a:srgbClr val="FFFFFF"/>
                          </a:solidFill>
                          <a:latin typeface="Montserrat ExtraBold"/>
                          <a:ea typeface="Montserrat ExtraBold"/>
                          <a:cs typeface="Montserrat ExtraBold"/>
                          <a:sym typeface="Montserrat ExtraBold"/>
                        </a:rPr>
                        <a:t>Results</a:t>
                      </a:r>
                      <a:endParaRPr sz="1100">
                        <a:solidFill>
                          <a:srgbClr val="FFFFFF"/>
                        </a:solidFill>
                        <a:latin typeface="Montserrat ExtraBold"/>
                        <a:ea typeface="Montserrat ExtraBold"/>
                        <a:cs typeface="Montserrat ExtraBold"/>
                        <a:sym typeface="Montserrat ExtraBold"/>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74C1B9"/>
                    </a:solidFill>
                  </a:tcPr>
                </a:tc>
              </a:tr>
              <a:tr h="990600">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Zillow Home Value Prediction Using Xgboost</a:t>
                      </a:r>
                      <a:endParaRPr b="1"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Rolli C.S(2019)</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Collected</a:t>
                      </a:r>
                      <a:r>
                        <a:rPr lang="en" sz="800">
                          <a:latin typeface="Times New Roman"/>
                          <a:ea typeface="Times New Roman"/>
                          <a:cs typeface="Times New Roman"/>
                          <a:sym typeface="Times New Roman"/>
                        </a:rPr>
                        <a:t> the house prices data from </a:t>
                      </a:r>
                      <a:r>
                        <a:rPr b="1" lang="en" sz="800">
                          <a:latin typeface="Times New Roman"/>
                          <a:ea typeface="Times New Roman"/>
                          <a:cs typeface="Times New Roman"/>
                          <a:sym typeface="Times New Roman"/>
                        </a:rPr>
                        <a:t>kaggle</a:t>
                      </a:r>
                      <a:r>
                        <a:rPr lang="en" sz="800">
                          <a:latin typeface="Times New Roman"/>
                          <a:ea typeface="Times New Roman"/>
                          <a:cs typeface="Times New Roman"/>
                          <a:sym typeface="Times New Roman"/>
                        </a:rPr>
                        <a:t>. From 3 counties of California(LA, Ventura , Orange) of 2016</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Random forest &amp; XGBoost </a:t>
                      </a:r>
                      <a:r>
                        <a:rPr lang="en" sz="800">
                          <a:latin typeface="Times New Roman"/>
                          <a:ea typeface="Times New Roman"/>
                          <a:cs typeface="Times New Roman"/>
                          <a:sym typeface="Times New Roman"/>
                        </a:rPr>
                        <a:t>were the base models selected along with many others for comparison. And used MAE for the metrics.</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XGBoost</a:t>
                      </a:r>
                      <a:r>
                        <a:rPr lang="en" sz="800">
                          <a:latin typeface="Times New Roman"/>
                          <a:ea typeface="Times New Roman"/>
                          <a:cs typeface="Times New Roman"/>
                          <a:sym typeface="Times New Roman"/>
                        </a:rPr>
                        <a:t> is the best performing model with a negative MAE of -0.05 followed by random forest.</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r>
              <a:tr h="749300">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Machine Learning, Deep Learning, and Hedonic Methods for Real Estate Price Prediction</a:t>
                      </a:r>
                      <a:endParaRPr b="1"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Yazani M(2021)</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Multiple sources like </a:t>
                      </a:r>
                      <a:r>
                        <a:rPr b="1" lang="en" sz="800">
                          <a:latin typeface="Times New Roman"/>
                          <a:ea typeface="Times New Roman"/>
                          <a:cs typeface="Times New Roman"/>
                          <a:sym typeface="Times New Roman"/>
                        </a:rPr>
                        <a:t>MLSListings db</a:t>
                      </a:r>
                      <a:r>
                        <a:rPr lang="en" sz="800">
                          <a:latin typeface="Times New Roman"/>
                          <a:ea typeface="Times New Roman"/>
                          <a:cs typeface="Times New Roman"/>
                          <a:sym typeface="Times New Roman"/>
                        </a:rPr>
                        <a:t>, </a:t>
                      </a:r>
                      <a:r>
                        <a:rPr b="1" lang="en" sz="800">
                          <a:latin typeface="Times New Roman"/>
                          <a:ea typeface="Times New Roman"/>
                          <a:cs typeface="Times New Roman"/>
                          <a:sym typeface="Times New Roman"/>
                        </a:rPr>
                        <a:t>Public School Ratings</a:t>
                      </a:r>
                      <a:r>
                        <a:rPr lang="en" sz="800">
                          <a:latin typeface="Times New Roman"/>
                          <a:ea typeface="Times New Roman"/>
                          <a:cs typeface="Times New Roman"/>
                          <a:sym typeface="Times New Roman"/>
                        </a:rPr>
                        <a:t>, Crime reports, Walkscore, and the US Census Bureau</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Compare performance of </a:t>
                      </a:r>
                      <a:r>
                        <a:rPr b="1" lang="en" sz="800">
                          <a:latin typeface="Times New Roman"/>
                          <a:ea typeface="Times New Roman"/>
                          <a:cs typeface="Times New Roman"/>
                          <a:sym typeface="Times New Roman"/>
                        </a:rPr>
                        <a:t>ANN, RF</a:t>
                      </a:r>
                      <a:r>
                        <a:rPr lang="en" sz="800">
                          <a:latin typeface="Times New Roman"/>
                          <a:ea typeface="Times New Roman"/>
                          <a:cs typeface="Times New Roman"/>
                          <a:sym typeface="Times New Roman"/>
                        </a:rPr>
                        <a:t> and </a:t>
                      </a:r>
                      <a:r>
                        <a:rPr b="1" lang="en" sz="800">
                          <a:latin typeface="Times New Roman"/>
                          <a:ea typeface="Times New Roman"/>
                          <a:cs typeface="Times New Roman"/>
                          <a:sym typeface="Times New Roman"/>
                        </a:rPr>
                        <a:t>KNN</a:t>
                      </a:r>
                      <a:r>
                        <a:rPr lang="en" sz="800">
                          <a:latin typeface="Times New Roman"/>
                          <a:ea typeface="Times New Roman"/>
                          <a:cs typeface="Times New Roman"/>
                          <a:sym typeface="Times New Roman"/>
                        </a:rPr>
                        <a:t> to that of hedonic pricing model. Use RMSE, MAPE and R2 metrics to compare.</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In all the metrics, </a:t>
                      </a:r>
                      <a:r>
                        <a:rPr b="1" lang="en" sz="800">
                          <a:latin typeface="Times New Roman"/>
                          <a:ea typeface="Times New Roman"/>
                          <a:cs typeface="Times New Roman"/>
                          <a:sym typeface="Times New Roman"/>
                        </a:rPr>
                        <a:t>RF</a:t>
                      </a:r>
                      <a:r>
                        <a:rPr lang="en" sz="800">
                          <a:latin typeface="Times New Roman"/>
                          <a:ea typeface="Times New Roman"/>
                          <a:cs typeface="Times New Roman"/>
                          <a:sym typeface="Times New Roman"/>
                        </a:rPr>
                        <a:t> outperformed other models and was better at capturing non linearity of the housing market followed by ANN and HP.</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r>
              <a:tr h="736600">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Identifying Real Estate Opportunities Using Machine Learning</a:t>
                      </a:r>
                      <a:endParaRPr b="1"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Baldominos A, et al.(2018)</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Data is provided by a spanish real estate online platform called </a:t>
                      </a:r>
                      <a:r>
                        <a:rPr b="1" lang="en" sz="800">
                          <a:latin typeface="Times New Roman"/>
                          <a:ea typeface="Times New Roman"/>
                          <a:cs typeface="Times New Roman"/>
                          <a:sym typeface="Times New Roman"/>
                        </a:rPr>
                        <a:t>idealista</a:t>
                      </a:r>
                      <a:r>
                        <a:rPr lang="en" sz="800">
                          <a:latin typeface="Times New Roman"/>
                          <a:ea typeface="Times New Roman"/>
                          <a:cs typeface="Times New Roman"/>
                          <a:sym typeface="Times New Roman"/>
                        </a:rPr>
                        <a:t>. The dataset has real estate listings of 2266 from 2017. Used the data with all the houses costing more than 1 million euros.</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SVM, KNN</a:t>
                      </a:r>
                      <a:r>
                        <a:rPr lang="en" sz="800">
                          <a:latin typeface="Times New Roman"/>
                          <a:ea typeface="Times New Roman"/>
                          <a:cs typeface="Times New Roman"/>
                          <a:sym typeface="Times New Roman"/>
                        </a:rPr>
                        <a:t>, ensemble of regression trees and multi layer perceptron from </a:t>
                      </a:r>
                      <a:r>
                        <a:rPr b="1" lang="en" sz="800">
                          <a:latin typeface="Times New Roman"/>
                          <a:ea typeface="Times New Roman"/>
                          <a:cs typeface="Times New Roman"/>
                          <a:sym typeface="Times New Roman"/>
                        </a:rPr>
                        <a:t>ANN</a:t>
                      </a:r>
                      <a:r>
                        <a:rPr lang="en" sz="800">
                          <a:latin typeface="Times New Roman"/>
                          <a:ea typeface="Times New Roman"/>
                          <a:cs typeface="Times New Roman"/>
                          <a:sym typeface="Times New Roman"/>
                        </a:rPr>
                        <a:t>. Uses MAE, MSE, R2</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solidFill>
                            <a:srgbClr val="0E101A"/>
                          </a:solidFill>
                          <a:latin typeface="Times New Roman"/>
                          <a:ea typeface="Times New Roman"/>
                          <a:cs typeface="Times New Roman"/>
                          <a:sym typeface="Times New Roman"/>
                        </a:rPr>
                        <a:t>T</a:t>
                      </a:r>
                      <a:r>
                        <a:rPr lang="en" sz="800">
                          <a:solidFill>
                            <a:srgbClr val="0E101A"/>
                          </a:solidFill>
                          <a:latin typeface="Times New Roman"/>
                          <a:ea typeface="Times New Roman"/>
                          <a:cs typeface="Times New Roman"/>
                          <a:sym typeface="Times New Roman"/>
                        </a:rPr>
                        <a:t>he ensembles of regression trees work significantly better than other models. The author presented that the predicted target had a mean relative error of 16.8%. </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r>
              <a:tr h="711200">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Using Machine Learning Algorithms To Analyze The Impact Of Crime On Property Values</a:t>
                      </a:r>
                      <a:endParaRPr b="1" sz="800">
                        <a:latin typeface="Times New Roman"/>
                        <a:ea typeface="Times New Roman"/>
                        <a:cs typeface="Times New Roman"/>
                        <a:sym typeface="Times New Roman"/>
                      </a:endParaRPr>
                    </a:p>
                    <a:p>
                      <a:pPr indent="0" lvl="0" marL="0" rtl="0" algn="l">
                        <a:spcBef>
                          <a:spcPts val="0"/>
                        </a:spcBef>
                        <a:spcAft>
                          <a:spcPts val="0"/>
                        </a:spcAft>
                        <a:buNone/>
                      </a:pPr>
                      <a:r>
                        <a:rPr lang="en" sz="800">
                          <a:latin typeface="Times New Roman"/>
                          <a:ea typeface="Times New Roman"/>
                          <a:cs typeface="Times New Roman"/>
                          <a:sym typeface="Times New Roman"/>
                        </a:rPr>
                        <a:t>Angelov P, et al.(2018)</a:t>
                      </a:r>
                      <a:endParaRPr sz="800">
                        <a:latin typeface="Times New Roman"/>
                        <a:ea typeface="Times New Roman"/>
                        <a:cs typeface="Times New Roman"/>
                        <a:sym typeface="Times New Roman"/>
                      </a:endParaRPr>
                    </a:p>
                  </a:txBody>
                  <a:tcPr marT="88900" marB="88900" marR="88900" marL="10287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The first data source includes the physical attributes of a property, such as the square footage, quality, the year built or remodeled. The second data source contains the crime data for Pierce County from July 2018 to July 2019. They combined these two data sources into one full dataset.</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b="1" lang="en" sz="800">
                          <a:latin typeface="Times New Roman"/>
                          <a:ea typeface="Times New Roman"/>
                          <a:cs typeface="Times New Roman"/>
                          <a:sym typeface="Times New Roman"/>
                        </a:rPr>
                        <a:t>D</a:t>
                      </a:r>
                      <a:r>
                        <a:rPr b="1" lang="en" sz="800">
                          <a:latin typeface="Times New Roman"/>
                          <a:ea typeface="Times New Roman"/>
                          <a:cs typeface="Times New Roman"/>
                          <a:sym typeface="Times New Roman"/>
                        </a:rPr>
                        <a:t>ecision trees, Artificial Neural Networks</a:t>
                      </a:r>
                      <a:r>
                        <a:rPr lang="en" sz="800">
                          <a:latin typeface="Times New Roman"/>
                          <a:ea typeface="Times New Roman"/>
                          <a:cs typeface="Times New Roman"/>
                          <a:sym typeface="Times New Roman"/>
                        </a:rPr>
                        <a:t>, and </a:t>
                      </a:r>
                      <a:r>
                        <a:rPr b="1" lang="en" sz="800">
                          <a:latin typeface="Times New Roman"/>
                          <a:ea typeface="Times New Roman"/>
                          <a:cs typeface="Times New Roman"/>
                          <a:sym typeface="Times New Roman"/>
                        </a:rPr>
                        <a:t>random forests</a:t>
                      </a:r>
                      <a:endParaRPr b="1"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c>
                  <a:txBody>
                    <a:bodyPr/>
                    <a:lstStyle/>
                    <a:p>
                      <a:pPr indent="0" lvl="0" marL="0" rtl="0" algn="l">
                        <a:spcBef>
                          <a:spcPts val="0"/>
                        </a:spcBef>
                        <a:spcAft>
                          <a:spcPts val="0"/>
                        </a:spcAft>
                        <a:buNone/>
                      </a:pPr>
                      <a:r>
                        <a:rPr lang="en" sz="800">
                          <a:latin typeface="Times New Roman"/>
                          <a:ea typeface="Times New Roman"/>
                          <a:cs typeface="Times New Roman"/>
                          <a:sym typeface="Times New Roman"/>
                        </a:rPr>
                        <a:t>They</a:t>
                      </a:r>
                      <a:r>
                        <a:rPr lang="en" sz="800">
                          <a:latin typeface="Times New Roman"/>
                          <a:ea typeface="Times New Roman"/>
                          <a:cs typeface="Times New Roman"/>
                          <a:sym typeface="Times New Roman"/>
                        </a:rPr>
                        <a:t> found that </a:t>
                      </a:r>
                      <a:r>
                        <a:rPr b="1" lang="en" sz="800">
                          <a:latin typeface="Times New Roman"/>
                          <a:ea typeface="Times New Roman"/>
                          <a:cs typeface="Times New Roman"/>
                          <a:sym typeface="Times New Roman"/>
                        </a:rPr>
                        <a:t>R</a:t>
                      </a:r>
                      <a:r>
                        <a:rPr b="1" lang="en" sz="800">
                          <a:latin typeface="Times New Roman"/>
                          <a:ea typeface="Times New Roman"/>
                          <a:cs typeface="Times New Roman"/>
                          <a:sym typeface="Times New Roman"/>
                        </a:rPr>
                        <a:t>andom Forest</a:t>
                      </a:r>
                      <a:r>
                        <a:rPr lang="en" sz="800">
                          <a:latin typeface="Times New Roman"/>
                          <a:ea typeface="Times New Roman"/>
                          <a:cs typeface="Times New Roman"/>
                          <a:sym typeface="Times New Roman"/>
                        </a:rPr>
                        <a:t> was the best performed model. Also, using the information gains available from the random forest model, they identified the most to least significant attributes for predicting the property values. The most - Property crime, other crime and year built. The least - the condition of the building.</a:t>
                      </a:r>
                      <a:endParaRPr sz="8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solidFill>
                      <a:srgbClr val="FFF2CC"/>
                    </a:solidFill>
                  </a:tcPr>
                </a:tc>
              </a:tr>
            </a:tbl>
          </a:graphicData>
        </a:graphic>
      </p:graphicFrame>
    </p:spTree>
  </p:cSld>
  <p:clrMapOvr>
    <a:masterClrMapping/>
  </p:clrMapOvr>
  <mc:AlternateContent>
    <mc:Choice Requires="p14">
      <p:transition spd="slow" p14:dur="100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18"/>
          <p:cNvSpPr/>
          <p:nvPr/>
        </p:nvSpPr>
        <p:spPr>
          <a:xfrm>
            <a:off x="8015550" y="43875"/>
            <a:ext cx="920550" cy="622550"/>
          </a:xfrm>
          <a:prstGeom prst="flowChartPreparation">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
          <p:cNvSpPr txBox="1"/>
          <p:nvPr>
            <p:ph type="ctrTitle"/>
          </p:nvPr>
        </p:nvSpPr>
        <p:spPr>
          <a:xfrm>
            <a:off x="1277675" y="127125"/>
            <a:ext cx="6192300" cy="314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434343"/>
                </a:solidFill>
              </a:rPr>
              <a:t>Project Resource Requirements and Plan</a:t>
            </a:r>
            <a:endParaRPr sz="1800">
              <a:solidFill>
                <a:srgbClr val="434343"/>
              </a:solidFill>
            </a:endParaRPr>
          </a:p>
        </p:txBody>
      </p:sp>
      <p:sp>
        <p:nvSpPr>
          <p:cNvPr id="317" name="Google Shape;317;p18"/>
          <p:cNvSpPr txBox="1"/>
          <p:nvPr/>
        </p:nvSpPr>
        <p:spPr>
          <a:xfrm>
            <a:off x="867550" y="666425"/>
            <a:ext cx="2895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EB Garamond ExtraBold"/>
                <a:ea typeface="EB Garamond ExtraBold"/>
                <a:cs typeface="EB Garamond ExtraBold"/>
                <a:sym typeface="EB Garamond ExtraBold"/>
              </a:rPr>
              <a:t>HARDWARE REQUIREMENTS</a:t>
            </a:r>
            <a:endParaRPr sz="1300">
              <a:solidFill>
                <a:schemeClr val="dk1"/>
              </a:solidFill>
              <a:latin typeface="EB Garamond ExtraBold"/>
              <a:ea typeface="EB Garamond ExtraBold"/>
              <a:cs typeface="EB Garamond ExtraBold"/>
              <a:sym typeface="EB Garamond ExtraBold"/>
            </a:endParaRPr>
          </a:p>
        </p:txBody>
      </p:sp>
      <p:sp>
        <p:nvSpPr>
          <p:cNvPr id="318" name="Google Shape;318;p18"/>
          <p:cNvSpPr txBox="1"/>
          <p:nvPr/>
        </p:nvSpPr>
        <p:spPr>
          <a:xfrm>
            <a:off x="5850175" y="666425"/>
            <a:ext cx="2895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EB Garamond ExtraBold"/>
                <a:ea typeface="EB Garamond ExtraBold"/>
                <a:cs typeface="EB Garamond ExtraBold"/>
                <a:sym typeface="EB Garamond ExtraBold"/>
              </a:rPr>
              <a:t>SOFTWARE REQUIREMENTS</a:t>
            </a:r>
            <a:endParaRPr sz="1300">
              <a:solidFill>
                <a:schemeClr val="dk1"/>
              </a:solidFill>
              <a:latin typeface="EB Garamond ExtraBold"/>
              <a:ea typeface="EB Garamond ExtraBold"/>
              <a:cs typeface="EB Garamond ExtraBold"/>
              <a:sym typeface="EB Garamond ExtraBold"/>
            </a:endParaRPr>
          </a:p>
        </p:txBody>
      </p:sp>
      <p:sp>
        <p:nvSpPr>
          <p:cNvPr id="319" name="Google Shape;319;p18"/>
          <p:cNvSpPr txBox="1"/>
          <p:nvPr/>
        </p:nvSpPr>
        <p:spPr>
          <a:xfrm>
            <a:off x="1566675" y="2858413"/>
            <a:ext cx="22122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latin typeface="EB Garamond ExtraBold"/>
                <a:ea typeface="EB Garamond ExtraBold"/>
                <a:cs typeface="EB Garamond ExtraBold"/>
                <a:sym typeface="EB Garamond ExtraBold"/>
              </a:rPr>
              <a:t>TOOLS &amp; LICENSES</a:t>
            </a:r>
            <a:endParaRPr sz="1300">
              <a:latin typeface="EB Garamond ExtraBold"/>
              <a:ea typeface="EB Garamond ExtraBold"/>
              <a:cs typeface="EB Garamond ExtraBold"/>
              <a:sym typeface="EB Garamond ExtraBold"/>
            </a:endParaRPr>
          </a:p>
        </p:txBody>
      </p:sp>
      <p:graphicFrame>
        <p:nvGraphicFramePr>
          <p:cNvPr id="320" name="Google Shape;320;p18"/>
          <p:cNvGraphicFramePr/>
          <p:nvPr/>
        </p:nvGraphicFramePr>
        <p:xfrm>
          <a:off x="797837" y="1028813"/>
          <a:ext cx="3000000" cy="3000000"/>
        </p:xfrm>
        <a:graphic>
          <a:graphicData uri="http://schemas.openxmlformats.org/drawingml/2006/table">
            <a:tbl>
              <a:tblPr>
                <a:noFill/>
                <a:tableStyleId>{4CAB21AC-7F9E-476B-BFAB-D646A56C8C80}</a:tableStyleId>
              </a:tblPr>
              <a:tblGrid>
                <a:gridCol w="768850"/>
                <a:gridCol w="1271725"/>
                <a:gridCol w="539125"/>
                <a:gridCol w="1511375"/>
              </a:tblGrid>
              <a:tr h="345650">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Name</a:t>
                      </a:r>
                      <a:endParaRPr b="1" sz="9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Specification</a:t>
                      </a:r>
                      <a:endParaRPr b="1" sz="9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Cost </a:t>
                      </a:r>
                      <a:endParaRPr b="1" sz="9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900">
                          <a:latin typeface="Times New Roman"/>
                          <a:ea typeface="Times New Roman"/>
                          <a:cs typeface="Times New Roman"/>
                          <a:sym typeface="Times New Roman"/>
                        </a:rPr>
                        <a:t>Justification</a:t>
                      </a:r>
                      <a:endParaRPr b="1" sz="9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000000"/>
                      </a:solidFill>
                      <a:prstDash val="solid"/>
                      <a:round/>
                      <a:headEnd len="sm" w="sm" type="none"/>
                      <a:tailEnd len="sm" w="sm" type="none"/>
                    </a:lnB>
                  </a:tcPr>
                </a:tc>
              </a:tr>
              <a:tr h="6585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Google Colab Cloud Server</a:t>
                      </a:r>
                      <a:endParaRPr sz="900">
                        <a:latin typeface="Times New Roman"/>
                        <a:ea typeface="Times New Roman"/>
                        <a:cs typeface="Times New Roman"/>
                        <a:sym typeface="Times New Roman"/>
                      </a:endParaRPr>
                    </a:p>
                  </a:txBody>
                  <a:tcPr marT="0" marB="0" marR="0" marL="91425">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Intel(R) Xeon(R) CPU @ 2.20GHz, memory- 13 GB, op-mode(s): 32-bit, 64-bit</a:t>
                      </a:r>
                      <a:endParaRPr sz="900">
                        <a:latin typeface="Times New Roman"/>
                        <a:ea typeface="Times New Roman"/>
                        <a:cs typeface="Times New Roman"/>
                        <a:sym typeface="Times New Roman"/>
                      </a:endParaRPr>
                    </a:p>
                  </a:txBody>
                  <a:tcPr marT="0" marB="0" marR="0" marL="91425">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Free </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Executing, versioning, and collaborating with fellow team members to code</a:t>
                      </a:r>
                      <a:endParaRPr sz="900">
                        <a:latin typeface="Times New Roman"/>
                        <a:ea typeface="Times New Roman"/>
                        <a:cs typeface="Times New Roman"/>
                        <a:sym typeface="Times New Roman"/>
                      </a:endParaRPr>
                    </a:p>
                  </a:txBody>
                  <a:tcPr marT="0" marB="0" marR="0" marL="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82545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Team’s Personal Computer</a:t>
                      </a:r>
                      <a:endParaRPr sz="900">
                        <a:latin typeface="Times New Roman"/>
                        <a:ea typeface="Times New Roman"/>
                        <a:cs typeface="Times New Roman"/>
                        <a:sym typeface="Times New Roman"/>
                      </a:endParaRPr>
                    </a:p>
                  </a:txBody>
                  <a:tcPr marT="0" marB="0" marR="0" marL="91425">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CPU - 8 core, GPU - 7 core, OS - Mac OS Big Sur, RAM - </a:t>
                      </a:r>
                      <a:r>
                        <a:rPr lang="en" sz="900">
                          <a:latin typeface="Times New Roman"/>
                          <a:ea typeface="Times New Roman"/>
                          <a:cs typeface="Times New Roman"/>
                          <a:sym typeface="Times New Roman"/>
                        </a:rPr>
                        <a:t>16GB</a:t>
                      </a:r>
                      <a:endParaRPr sz="900">
                        <a:latin typeface="Times New Roman"/>
                        <a:ea typeface="Times New Roman"/>
                        <a:cs typeface="Times New Roman"/>
                        <a:sym typeface="Times New Roman"/>
                      </a:endParaRPr>
                    </a:p>
                    <a:p>
                      <a:pPr indent="0" lvl="0" marL="0" rtl="0" algn="ctr">
                        <a:spcBef>
                          <a:spcPts val="0"/>
                        </a:spcBef>
                        <a:spcAft>
                          <a:spcPts val="0"/>
                        </a:spcAft>
                        <a:buNone/>
                      </a:pPr>
                      <a:r>
                        <a:rPr lang="en" sz="900">
                          <a:latin typeface="Times New Roman"/>
                          <a:ea typeface="Times New Roman"/>
                          <a:cs typeface="Times New Roman"/>
                          <a:sym typeface="Times New Roman"/>
                        </a:rPr>
                        <a:t>Hard disk - 256 GB</a:t>
                      </a:r>
                      <a:endParaRPr sz="900">
                        <a:latin typeface="Times New Roman"/>
                        <a:ea typeface="Times New Roman"/>
                        <a:cs typeface="Times New Roman"/>
                        <a:sym typeface="Times New Roman"/>
                      </a:endParaRPr>
                    </a:p>
                    <a:p>
                      <a:pPr indent="0" lvl="0" marL="0" rtl="0" algn="ctr">
                        <a:spcBef>
                          <a:spcPts val="0"/>
                        </a:spcBef>
                        <a:spcAft>
                          <a:spcPts val="0"/>
                        </a:spcAft>
                        <a:buNone/>
                      </a:pPr>
                      <a:r>
                        <a:t/>
                      </a:r>
                      <a:endParaRPr sz="900">
                        <a:latin typeface="Times New Roman"/>
                        <a:ea typeface="Times New Roman"/>
                        <a:cs typeface="Times New Roman"/>
                        <a:sym typeface="Times New Roman"/>
                      </a:endParaRPr>
                    </a:p>
                    <a:p>
                      <a:pPr indent="0" lvl="0" marL="0" rtl="0" algn="ctr">
                        <a:spcBef>
                          <a:spcPts val="0"/>
                        </a:spcBef>
                        <a:spcAft>
                          <a:spcPts val="0"/>
                        </a:spcAft>
                        <a:buNone/>
                      </a:pPr>
                      <a:r>
                        <a:t/>
                      </a:r>
                      <a:endParaRPr sz="900">
                        <a:latin typeface="Times New Roman"/>
                        <a:ea typeface="Times New Roman"/>
                        <a:cs typeface="Times New Roman"/>
                        <a:sym typeface="Times New Roman"/>
                      </a:endParaRPr>
                    </a:p>
                  </a:txBody>
                  <a:tcPr marT="0" marB="0" marR="0" marL="91425">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899$</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Scheduling meeting</a:t>
                      </a:r>
                      <a:r>
                        <a:rPr lang="en" sz="900">
                          <a:latin typeface="Times New Roman"/>
                          <a:ea typeface="Times New Roman"/>
                          <a:cs typeface="Times New Roman"/>
                          <a:sym typeface="Times New Roman"/>
                        </a:rPr>
                        <a:t> with teammates, working on local disk to run large files(jupyter notebook)</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9E9E9E"/>
                      </a:solidFill>
                      <a:prstDash val="solid"/>
                      <a:round/>
                      <a:headEnd len="sm" w="sm" type="none"/>
                      <a:tailEnd len="sm" w="sm" type="none"/>
                    </a:lnB>
                  </a:tcPr>
                </a:tc>
              </a:tr>
            </a:tbl>
          </a:graphicData>
        </a:graphic>
      </p:graphicFrame>
      <p:graphicFrame>
        <p:nvGraphicFramePr>
          <p:cNvPr id="321" name="Google Shape;321;p18"/>
          <p:cNvGraphicFramePr/>
          <p:nvPr/>
        </p:nvGraphicFramePr>
        <p:xfrm>
          <a:off x="4832325" y="1008250"/>
          <a:ext cx="3000000" cy="3000000"/>
        </p:xfrm>
        <a:graphic>
          <a:graphicData uri="http://schemas.openxmlformats.org/drawingml/2006/table">
            <a:tbl>
              <a:tblPr>
                <a:noFill/>
                <a:tableStyleId>{4CAB21AC-7F9E-476B-BFAB-D646A56C8C80}</a:tableStyleId>
              </a:tblPr>
              <a:tblGrid>
                <a:gridCol w="1121925"/>
                <a:gridCol w="1044750"/>
                <a:gridCol w="417525"/>
                <a:gridCol w="1556000"/>
              </a:tblGrid>
              <a:tr h="312625">
                <a:tc>
                  <a:txBody>
                    <a:bodyPr/>
                    <a:lstStyle/>
                    <a:p>
                      <a:pPr indent="0" lvl="0" marL="0" rtl="0" algn="ctr">
                        <a:lnSpc>
                          <a:spcPct val="100000"/>
                        </a:lnSpc>
                        <a:spcBef>
                          <a:spcPts val="0"/>
                        </a:spcBef>
                        <a:spcAft>
                          <a:spcPts val="0"/>
                        </a:spcAft>
                        <a:buNone/>
                      </a:pPr>
                      <a:r>
                        <a:rPr b="1" lang="en" sz="900">
                          <a:latin typeface="Times New Roman"/>
                          <a:ea typeface="Times New Roman"/>
                          <a:cs typeface="Times New Roman"/>
                          <a:sym typeface="Times New Roman"/>
                        </a:rPr>
                        <a:t>Name </a:t>
                      </a:r>
                      <a:endParaRPr b="1" sz="900">
                        <a:latin typeface="Times New Roman"/>
                        <a:ea typeface="Times New Roman"/>
                        <a:cs typeface="Times New Roman"/>
                        <a:sym typeface="Times New Roman"/>
                      </a:endParaRPr>
                    </a:p>
                  </a:txBody>
                  <a:tcPr marT="91425"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Times New Roman"/>
                          <a:ea typeface="Times New Roman"/>
                          <a:cs typeface="Times New Roman"/>
                          <a:sym typeface="Times New Roman"/>
                        </a:rPr>
                        <a:t>Specification</a:t>
                      </a:r>
                      <a:endParaRPr b="1" sz="900">
                        <a:latin typeface="Times New Roman"/>
                        <a:ea typeface="Times New Roman"/>
                        <a:cs typeface="Times New Roman"/>
                        <a:sym typeface="Times New Roman"/>
                      </a:endParaRPr>
                    </a:p>
                  </a:txBody>
                  <a:tcPr marT="91425"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Times New Roman"/>
                          <a:ea typeface="Times New Roman"/>
                          <a:cs typeface="Times New Roman"/>
                          <a:sym typeface="Times New Roman"/>
                        </a:rPr>
                        <a:t>Cost</a:t>
                      </a:r>
                      <a:endParaRPr b="1" sz="900">
                        <a:latin typeface="Times New Roman"/>
                        <a:ea typeface="Times New Roman"/>
                        <a:cs typeface="Times New Roman"/>
                        <a:sym typeface="Times New Roman"/>
                      </a:endParaRPr>
                    </a:p>
                  </a:txBody>
                  <a:tcPr marT="91425"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b="1" lang="en" sz="900">
                          <a:latin typeface="Times New Roman"/>
                          <a:ea typeface="Times New Roman"/>
                          <a:cs typeface="Times New Roman"/>
                          <a:sym typeface="Times New Roman"/>
                        </a:rPr>
                        <a:t>Justification</a:t>
                      </a:r>
                      <a:endParaRPr b="1" sz="900">
                        <a:latin typeface="Times New Roman"/>
                        <a:ea typeface="Times New Roman"/>
                        <a:cs typeface="Times New Roman"/>
                        <a:sym typeface="Times New Roman"/>
                      </a:endParaRPr>
                    </a:p>
                  </a:txBody>
                  <a:tcPr marT="91425"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r>
              <a:tr h="554200">
                <a:tc>
                  <a:txBody>
                    <a:bodyPr/>
                    <a:lstStyle/>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Python</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3.10.7</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2.5.1</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5</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2.1</a:t>
                      </a:r>
                      <a:endParaRPr sz="900">
                        <a:latin typeface="Times New Roman"/>
                        <a:ea typeface="Times New Roman"/>
                        <a:cs typeface="Times New Roman"/>
                        <a:sym typeface="Times New Roman"/>
                      </a:endParaRPr>
                    </a:p>
                  </a:txBody>
                  <a:tcPr marT="0" marB="0" marR="0" marL="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Free</a:t>
                      </a:r>
                      <a:endParaRPr sz="900">
                        <a:latin typeface="Times New Roman"/>
                        <a:ea typeface="Times New Roman"/>
                        <a:cs typeface="Times New Roman"/>
                        <a:sym typeface="Times New Roman"/>
                      </a:endParaRPr>
                    </a:p>
                  </a:txBody>
                  <a:tcPr marT="0" marB="0" marR="0" marL="0">
                    <a:lnL cap="flat" cmpd="sng">
                      <a:solidFill>
                        <a:srgbClr val="000000"/>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Data collection, data preprocessing, and EDA for model development and evaluation</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r>
              <a:tr h="919525">
                <a:tc>
                  <a:txBody>
                    <a:bodyPr/>
                    <a:lstStyle/>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Requests </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Re</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Json </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Pandas</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NumPy libraries</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Beautiful Soup</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Tabula</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2.7.0</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22.9.13</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1.6.3</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1.5.0</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1.23.4</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4</a:t>
                      </a:r>
                      <a:endParaRPr sz="900">
                        <a:latin typeface="Times New Roman"/>
                        <a:ea typeface="Times New Roman"/>
                        <a:cs typeface="Times New Roman"/>
                        <a:sym typeface="Times New Roman"/>
                      </a:endParaRPr>
                    </a:p>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2.5.1</a:t>
                      </a:r>
                      <a:endParaRPr sz="900">
                        <a:latin typeface="Times New Roman"/>
                        <a:ea typeface="Times New Roman"/>
                        <a:cs typeface="Times New Roman"/>
                        <a:sym typeface="Times New Roman"/>
                      </a:endParaRPr>
                    </a:p>
                  </a:txBody>
                  <a:tcPr marT="0" marB="0" marR="0" marL="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chemeClr val="dk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Free</a:t>
                      </a:r>
                      <a:endParaRPr sz="900">
                        <a:latin typeface="Times New Roman"/>
                        <a:ea typeface="Times New Roman"/>
                        <a:cs typeface="Times New Roman"/>
                        <a:sym typeface="Times New Roman"/>
                      </a:endParaRPr>
                    </a:p>
                  </a:txBody>
                  <a:tcPr marT="0" marB="0" marR="0" marL="0">
                    <a:lnL cap="flat" cmpd="sng">
                      <a:solidFill>
                        <a:srgbClr val="000000"/>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Used in data collection methods like </a:t>
                      </a:r>
                      <a:r>
                        <a:rPr lang="en" sz="900">
                          <a:latin typeface="Times New Roman"/>
                          <a:ea typeface="Times New Roman"/>
                          <a:cs typeface="Times New Roman"/>
                          <a:sym typeface="Times New Roman"/>
                        </a:rPr>
                        <a:t>web scraping, and editing GDP and crime datasets</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r>
              <a:tr h="725050">
                <a:tc>
                  <a:txBody>
                    <a:bodyPr/>
                    <a:lstStyle/>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Scikit-learn API</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chemeClr val="dk2"/>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1.1.3</a:t>
                      </a:r>
                      <a:endParaRPr sz="900">
                        <a:latin typeface="Times New Roman"/>
                        <a:ea typeface="Times New Roman"/>
                        <a:cs typeface="Times New Roman"/>
                        <a:sym typeface="Times New Roman"/>
                      </a:endParaRPr>
                    </a:p>
                  </a:txBody>
                  <a:tcPr marT="0" marB="0" marR="0" marL="0">
                    <a:lnL cap="flat" cmpd="sng">
                      <a:solidFill>
                        <a:schemeClr val="dk2"/>
                      </a:solidFill>
                      <a:prstDash val="solid"/>
                      <a:round/>
                      <a:headEnd len="sm" w="sm" type="none"/>
                      <a:tailEnd len="sm" w="sm" type="none"/>
                    </a:lnL>
                    <a:lnR cap="flat" cmpd="sng">
                      <a:solidFill>
                        <a:schemeClr val="dk2"/>
                      </a:solidFill>
                      <a:prstDash val="solid"/>
                      <a:round/>
                      <a:headEnd len="sm" w="sm" type="none"/>
                      <a:tailEnd len="sm" w="sm" type="none"/>
                    </a:lnR>
                    <a:lnT cap="flat" cmpd="sng">
                      <a:solidFill>
                        <a:schemeClr val="dk2"/>
                      </a:solidFill>
                      <a:prstDash val="solid"/>
                      <a:round/>
                      <a:headEnd len="sm" w="sm" type="none"/>
                      <a:tailEnd len="sm" w="sm" type="none"/>
                    </a:lnT>
                    <a:lnB cap="flat" cmpd="sng">
                      <a:solidFill>
                        <a:schemeClr val="dk2"/>
                      </a:solidFill>
                      <a:prstDash val="solid"/>
                      <a:round/>
                      <a:headEnd len="sm" w="sm" type="none"/>
                      <a:tailEnd len="sm" w="sm" type="none"/>
                    </a:lnB>
                  </a:tcPr>
                </a:tc>
                <a:tc>
                  <a:txBody>
                    <a:bodyPr/>
                    <a:lstStyle/>
                    <a:p>
                      <a:pPr indent="0" lvl="0" marL="0" rtl="0" algn="ctr">
                        <a:lnSpc>
                          <a:spcPct val="100000"/>
                        </a:lnSpc>
                        <a:spcBef>
                          <a:spcPts val="0"/>
                        </a:spcBef>
                        <a:spcAft>
                          <a:spcPts val="0"/>
                        </a:spcAft>
                        <a:buNone/>
                      </a:pPr>
                      <a:r>
                        <a:rPr lang="en" sz="900">
                          <a:latin typeface="Times New Roman"/>
                          <a:ea typeface="Times New Roman"/>
                          <a:cs typeface="Times New Roman"/>
                          <a:sym typeface="Times New Roman"/>
                        </a:rPr>
                        <a:t>Free</a:t>
                      </a:r>
                      <a:endParaRPr sz="900">
                        <a:latin typeface="Times New Roman"/>
                        <a:ea typeface="Times New Roman"/>
                        <a:cs typeface="Times New Roman"/>
                        <a:sym typeface="Times New Roman"/>
                      </a:endParaRPr>
                    </a:p>
                  </a:txBody>
                  <a:tcPr marT="0" marB="0" marR="0" marL="0">
                    <a:lnL cap="flat" cmpd="sng">
                      <a:solidFill>
                        <a:schemeClr val="dk2"/>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lang="en" sz="900">
                          <a:latin typeface="Times New Roman"/>
                          <a:ea typeface="Times New Roman"/>
                          <a:cs typeface="Times New Roman"/>
                          <a:sym typeface="Times New Roman"/>
                        </a:rPr>
                        <a:t>Used in data transformation, model development, and evaluation</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r>
            </a:tbl>
          </a:graphicData>
        </a:graphic>
      </p:graphicFrame>
      <p:graphicFrame>
        <p:nvGraphicFramePr>
          <p:cNvPr id="322" name="Google Shape;322;p18"/>
          <p:cNvGraphicFramePr/>
          <p:nvPr/>
        </p:nvGraphicFramePr>
        <p:xfrm>
          <a:off x="69263" y="3202000"/>
          <a:ext cx="3000000" cy="3000000"/>
        </p:xfrm>
        <a:graphic>
          <a:graphicData uri="http://schemas.openxmlformats.org/drawingml/2006/table">
            <a:tbl>
              <a:tblPr>
                <a:noFill/>
                <a:tableStyleId>{4CAB21AC-7F9E-476B-BFAB-D646A56C8C80}</a:tableStyleId>
              </a:tblPr>
              <a:tblGrid>
                <a:gridCol w="2336800"/>
                <a:gridCol w="876300"/>
                <a:gridCol w="1993900"/>
              </a:tblGrid>
              <a:tr h="330200">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Name</a:t>
                      </a:r>
                      <a:endParaRPr b="1" sz="10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Cost</a:t>
                      </a:r>
                      <a:endParaRPr b="1" sz="10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000">
                          <a:latin typeface="Times New Roman"/>
                          <a:ea typeface="Times New Roman"/>
                          <a:cs typeface="Times New Roman"/>
                          <a:sym typeface="Times New Roman"/>
                        </a:rPr>
                        <a:t>Justification</a:t>
                      </a:r>
                      <a:endParaRPr b="1" sz="1000">
                        <a:latin typeface="Times New Roman"/>
                        <a:ea typeface="Times New Roman"/>
                        <a:cs typeface="Times New Roman"/>
                        <a:sym typeface="Times New Roman"/>
                      </a:endParaRPr>
                    </a:p>
                  </a:txBody>
                  <a:tcPr marT="88900" marB="88900" marR="88900" marL="8890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r>
              <a:tr h="279400">
                <a:tc>
                  <a:txBody>
                    <a:bodyPr/>
                    <a:lstStyle/>
                    <a:p>
                      <a:pPr indent="0" lvl="0" marL="0" rtl="0" algn="ctr">
                        <a:lnSpc>
                          <a:spcPct val="80000"/>
                        </a:lnSpc>
                        <a:spcBef>
                          <a:spcPts val="0"/>
                        </a:spcBef>
                        <a:spcAft>
                          <a:spcPts val="0"/>
                        </a:spcAft>
                        <a:buNone/>
                      </a:pPr>
                      <a:r>
                        <a:rPr lang="en" sz="900">
                          <a:latin typeface="Times New Roman"/>
                          <a:ea typeface="Times New Roman"/>
                          <a:cs typeface="Times New Roman"/>
                          <a:sym typeface="Times New Roman"/>
                        </a:rPr>
                        <a:t>Google docs, sheets, slides</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Free</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lang="en" sz="900">
                          <a:latin typeface="Times New Roman"/>
                          <a:ea typeface="Times New Roman"/>
                          <a:cs typeface="Times New Roman"/>
                          <a:sym typeface="Times New Roman"/>
                        </a:rPr>
                        <a:t>Documentation, data filtering and cleaning </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r>
              <a:tr h="266700">
                <a:tc>
                  <a:txBody>
                    <a:bodyPr/>
                    <a:lstStyle/>
                    <a:p>
                      <a:pPr indent="0" lvl="0" marL="0" rtl="0" algn="ctr">
                        <a:lnSpc>
                          <a:spcPct val="80000"/>
                        </a:lnSpc>
                        <a:spcBef>
                          <a:spcPts val="0"/>
                        </a:spcBef>
                        <a:spcAft>
                          <a:spcPts val="0"/>
                        </a:spcAft>
                        <a:buNone/>
                      </a:pPr>
                      <a:r>
                        <a:rPr lang="en" sz="900">
                          <a:latin typeface="Times New Roman"/>
                          <a:ea typeface="Times New Roman"/>
                          <a:cs typeface="Times New Roman"/>
                          <a:sym typeface="Times New Roman"/>
                        </a:rPr>
                        <a:t>Zoom</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SJSU sponsored</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Team meetings</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r>
              <a:tr h="127000">
                <a:tc>
                  <a:txBody>
                    <a:bodyPr/>
                    <a:lstStyle/>
                    <a:p>
                      <a:pPr indent="0" lvl="0" marL="0" rtl="0" algn="ctr">
                        <a:lnSpc>
                          <a:spcPct val="80000"/>
                        </a:lnSpc>
                        <a:spcBef>
                          <a:spcPts val="0"/>
                        </a:spcBef>
                        <a:spcAft>
                          <a:spcPts val="0"/>
                        </a:spcAft>
                        <a:buNone/>
                      </a:pPr>
                      <a:r>
                        <a:rPr lang="en" sz="900">
                          <a:latin typeface="Times New Roman"/>
                          <a:ea typeface="Times New Roman"/>
                          <a:cs typeface="Times New Roman"/>
                          <a:sym typeface="Times New Roman"/>
                        </a:rPr>
                        <a:t>Jira</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Free Trial</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Project Management</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r>
              <a:tr h="279400">
                <a:tc>
                  <a:txBody>
                    <a:bodyPr/>
                    <a:lstStyle/>
                    <a:p>
                      <a:pPr indent="0" lvl="0" marL="0" rtl="0" algn="ctr">
                        <a:lnSpc>
                          <a:spcPct val="80000"/>
                        </a:lnSpc>
                        <a:spcBef>
                          <a:spcPts val="0"/>
                        </a:spcBef>
                        <a:spcAft>
                          <a:spcPts val="0"/>
                        </a:spcAft>
                        <a:buNone/>
                      </a:pPr>
                      <a:r>
                        <a:rPr lang="en" sz="900">
                          <a:latin typeface="Times New Roman"/>
                          <a:ea typeface="Times New Roman"/>
                          <a:cs typeface="Times New Roman"/>
                          <a:sym typeface="Times New Roman"/>
                        </a:rPr>
                        <a:t>Draw.io</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Free</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lnSpc>
                          <a:spcPct val="200000"/>
                        </a:lnSpc>
                        <a:spcBef>
                          <a:spcPts val="0"/>
                        </a:spcBef>
                        <a:spcAft>
                          <a:spcPts val="0"/>
                        </a:spcAft>
                        <a:buNone/>
                      </a:pPr>
                      <a:r>
                        <a:rPr lang="en" sz="900">
                          <a:latin typeface="Times New Roman"/>
                          <a:ea typeface="Times New Roman"/>
                          <a:cs typeface="Times New Roman"/>
                          <a:sym typeface="Times New Roman"/>
                        </a:rPr>
                        <a:t>Creating WBS and PERT charts</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000000"/>
                      </a:solidFill>
                      <a:prstDash val="solid"/>
                      <a:round/>
                      <a:headEnd len="sm" w="sm" type="none"/>
                      <a:tailEnd len="sm" w="sm" type="none"/>
                    </a:lnB>
                  </a:tcPr>
                </a:tc>
              </a:tr>
              <a:tr h="393700">
                <a:tc>
                  <a:txBody>
                    <a:bodyPr/>
                    <a:lstStyle/>
                    <a:p>
                      <a:pPr indent="0" lvl="0" marL="0" rtl="0" algn="ctr">
                        <a:lnSpc>
                          <a:spcPct val="80000"/>
                        </a:lnSpc>
                        <a:spcBef>
                          <a:spcPts val="0"/>
                        </a:spcBef>
                        <a:spcAft>
                          <a:spcPts val="0"/>
                        </a:spcAft>
                        <a:buNone/>
                      </a:pPr>
                      <a:r>
                        <a:rPr lang="en" sz="900">
                          <a:latin typeface="Times New Roman"/>
                          <a:ea typeface="Times New Roman"/>
                          <a:cs typeface="Times New Roman"/>
                          <a:sym typeface="Times New Roman"/>
                        </a:rPr>
                        <a:t>SJSU One Search , Google Scholar</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Free</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Researching literature and technology surveys papers</a:t>
                      </a:r>
                      <a:endParaRPr sz="900">
                        <a:latin typeface="Times New Roman"/>
                        <a:ea typeface="Times New Roman"/>
                        <a:cs typeface="Times New Roman"/>
                        <a:sym typeface="Times New Roman"/>
                      </a:endParaRPr>
                    </a:p>
                  </a:txBody>
                  <a:tcPr marT="63500" marB="63500" marR="63500" marL="63500">
                    <a:lnL cap="flat" cmpd="sng">
                      <a:solidFill>
                        <a:srgbClr val="000000"/>
                      </a:solidFill>
                      <a:prstDash val="solid"/>
                      <a:round/>
                      <a:headEnd len="sm" w="sm" type="none"/>
                      <a:tailEnd len="sm" w="sm" type="none"/>
                    </a:lnL>
                    <a:lnR cap="flat" cmpd="sng">
                      <a:solidFill>
                        <a:srgbClr val="000000"/>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000000"/>
                      </a:solidFill>
                      <a:prstDash val="solid"/>
                      <a:round/>
                      <a:headEnd len="sm" w="sm" type="none"/>
                      <a:tailEnd len="sm" w="sm" type="none"/>
                    </a:lnB>
                  </a:tcPr>
                </a:tc>
              </a:tr>
              <a:tr h="139700">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Grammarly Premium</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100$</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9E9E9E"/>
                      </a:solidFill>
                      <a:prstDash val="solid"/>
                      <a:round/>
                      <a:headEnd len="sm" w="sm" type="none"/>
                      <a:tailEnd len="sm" w="sm" type="none"/>
                    </a:lnT>
                    <a:lnB cap="flat" cmpd="sng">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900">
                          <a:latin typeface="Times New Roman"/>
                          <a:ea typeface="Times New Roman"/>
                          <a:cs typeface="Times New Roman"/>
                          <a:sym typeface="Times New Roman"/>
                        </a:rPr>
                        <a:t>Report Writing</a:t>
                      </a:r>
                      <a:endParaRPr sz="900">
                        <a:latin typeface="Times New Roman"/>
                        <a:ea typeface="Times New Roman"/>
                        <a:cs typeface="Times New Roman"/>
                        <a:sym typeface="Times New Roman"/>
                      </a:endParaRPr>
                    </a:p>
                  </a:txBody>
                  <a:tcPr marT="0" marB="0" marR="0" marL="0">
                    <a:lnL cap="flat" cmpd="sng">
                      <a:solidFill>
                        <a:srgbClr val="9E9E9E"/>
                      </a:solidFill>
                      <a:prstDash val="solid"/>
                      <a:round/>
                      <a:headEnd len="sm" w="sm" type="none"/>
                      <a:tailEnd len="sm" w="sm" type="none"/>
                    </a:lnL>
                    <a:lnR cap="flat" cmpd="sng">
                      <a:solidFill>
                        <a:srgbClr val="9E9E9E"/>
                      </a:solidFill>
                      <a:prstDash val="solid"/>
                      <a:round/>
                      <a:headEnd len="sm" w="sm" type="none"/>
                      <a:tailEnd len="sm" w="sm" type="none"/>
                    </a:lnR>
                    <a:lnT cap="flat" cmpd="sng">
                      <a:solidFill>
                        <a:srgbClr val="000000"/>
                      </a:solidFill>
                      <a:prstDash val="solid"/>
                      <a:round/>
                      <a:headEnd len="sm" w="sm" type="none"/>
                      <a:tailEnd len="sm" w="sm" type="none"/>
                    </a:lnT>
                    <a:lnB cap="flat" cmpd="sng">
                      <a:solidFill>
                        <a:srgbClr val="9E9E9E"/>
                      </a:solidFill>
                      <a:prstDash val="solid"/>
                      <a:round/>
                      <a:headEnd len="sm" w="sm" type="none"/>
                      <a:tailEnd len="sm" w="sm" type="none"/>
                    </a:lnB>
                  </a:tcPr>
                </a:tc>
              </a:tr>
            </a:tbl>
          </a:graphicData>
        </a:graphic>
      </p:graphicFrame>
      <p:grpSp>
        <p:nvGrpSpPr>
          <p:cNvPr id="323" name="Google Shape;323;p18"/>
          <p:cNvGrpSpPr/>
          <p:nvPr/>
        </p:nvGrpSpPr>
        <p:grpSpPr>
          <a:xfrm>
            <a:off x="8148653" y="127248"/>
            <a:ext cx="657278" cy="400210"/>
            <a:chOff x="7009649" y="1541981"/>
            <a:chExt cx="524940" cy="320655"/>
          </a:xfrm>
        </p:grpSpPr>
        <p:sp>
          <p:nvSpPr>
            <p:cNvPr id="324" name="Google Shape;324;p18"/>
            <p:cNvSpPr/>
            <p:nvPr/>
          </p:nvSpPr>
          <p:spPr>
            <a:xfrm>
              <a:off x="7009649" y="1541981"/>
              <a:ext cx="524940" cy="320655"/>
            </a:xfrm>
            <a:custGeom>
              <a:rect b="b" l="l" r="r" t="t"/>
              <a:pathLst>
                <a:path extrusionOk="0" h="10074" w="16492">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8"/>
            <p:cNvSpPr/>
            <p:nvPr/>
          </p:nvSpPr>
          <p:spPr>
            <a:xfrm>
              <a:off x="7110104" y="1604909"/>
              <a:ext cx="61782" cy="41697"/>
            </a:xfrm>
            <a:custGeom>
              <a:rect b="b" l="l" r="r" t="t"/>
              <a:pathLst>
                <a:path extrusionOk="0" h="1310" w="1941">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8"/>
            <p:cNvSpPr/>
            <p:nvPr/>
          </p:nvSpPr>
          <p:spPr>
            <a:xfrm>
              <a:off x="7110455" y="1655296"/>
              <a:ext cx="96700" cy="15183"/>
            </a:xfrm>
            <a:custGeom>
              <a:rect b="b" l="l" r="r" t="t"/>
              <a:pathLst>
                <a:path extrusionOk="0" h="477" w="3038">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8"/>
            <p:cNvSpPr/>
            <p:nvPr/>
          </p:nvSpPr>
          <p:spPr>
            <a:xfrm>
              <a:off x="7146104" y="1676909"/>
              <a:ext cx="61050" cy="41729"/>
            </a:xfrm>
            <a:custGeom>
              <a:rect b="b" l="l" r="r" t="t"/>
              <a:pathLst>
                <a:path extrusionOk="0" h="1311" w="1918">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8"/>
            <p:cNvSpPr/>
            <p:nvPr/>
          </p:nvSpPr>
          <p:spPr>
            <a:xfrm>
              <a:off x="7110455" y="1726563"/>
              <a:ext cx="96700" cy="15183"/>
            </a:xfrm>
            <a:custGeom>
              <a:rect b="b" l="l" r="r" t="t"/>
              <a:pathLst>
                <a:path extrusionOk="0" h="477" w="3038">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8"/>
            <p:cNvSpPr/>
            <p:nvPr/>
          </p:nvSpPr>
          <p:spPr>
            <a:xfrm>
              <a:off x="7262825" y="1636739"/>
              <a:ext cx="48541" cy="80371"/>
            </a:xfrm>
            <a:custGeom>
              <a:rect b="b" l="l" r="r" t="t"/>
              <a:pathLst>
                <a:path extrusionOk="0" h="2525" w="1525">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8"/>
            <p:cNvSpPr/>
            <p:nvPr/>
          </p:nvSpPr>
          <p:spPr>
            <a:xfrm>
              <a:off x="7380691" y="1636357"/>
              <a:ext cx="48891" cy="80371"/>
            </a:xfrm>
            <a:custGeom>
              <a:rect b="b" l="l" r="r" t="t"/>
              <a:pathLst>
                <a:path extrusionOk="0" h="2525" w="1536">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8"/>
            <p:cNvSpPr/>
            <p:nvPr/>
          </p:nvSpPr>
          <p:spPr>
            <a:xfrm>
              <a:off x="7321933" y="1626744"/>
              <a:ext cx="48923" cy="99851"/>
            </a:xfrm>
            <a:custGeom>
              <a:rect b="b" l="l" r="r" t="t"/>
              <a:pathLst>
                <a:path extrusionOk="0" h="3137" w="1537">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2" name="Google Shape;332;p18"/>
          <p:cNvGrpSpPr/>
          <p:nvPr/>
        </p:nvGrpSpPr>
        <p:grpSpPr>
          <a:xfrm>
            <a:off x="186549" y="74697"/>
            <a:ext cx="745790" cy="569739"/>
            <a:chOff x="1819576" y="1511679"/>
            <a:chExt cx="352103" cy="352103"/>
          </a:xfrm>
        </p:grpSpPr>
        <p:sp>
          <p:nvSpPr>
            <p:cNvPr id="333" name="Google Shape;333;p18"/>
            <p:cNvSpPr/>
            <p:nvPr/>
          </p:nvSpPr>
          <p:spPr>
            <a:xfrm>
              <a:off x="1819576" y="1511679"/>
              <a:ext cx="352103" cy="352103"/>
            </a:xfrm>
            <a:custGeom>
              <a:rect b="b" l="l" r="r" t="t"/>
              <a:pathLst>
                <a:path extrusionOk="0" h="11062" w="11062">
                  <a:moveTo>
                    <a:pt x="6216" y="310"/>
                  </a:moveTo>
                  <a:cubicBezTo>
                    <a:pt x="6216" y="310"/>
                    <a:pt x="6240" y="310"/>
                    <a:pt x="6240" y="322"/>
                  </a:cubicBezTo>
                  <a:lnTo>
                    <a:pt x="6240" y="786"/>
                  </a:lnTo>
                  <a:cubicBezTo>
                    <a:pt x="6240" y="953"/>
                    <a:pt x="6335" y="1084"/>
                    <a:pt x="6502" y="1108"/>
                  </a:cubicBezTo>
                  <a:cubicBezTo>
                    <a:pt x="7025" y="1227"/>
                    <a:pt x="7514" y="1429"/>
                    <a:pt x="7966" y="1727"/>
                  </a:cubicBezTo>
                  <a:cubicBezTo>
                    <a:pt x="8022" y="1762"/>
                    <a:pt x="8086" y="1780"/>
                    <a:pt x="8150" y="1780"/>
                  </a:cubicBezTo>
                  <a:cubicBezTo>
                    <a:pt x="8236" y="1780"/>
                    <a:pt x="8321" y="1747"/>
                    <a:pt x="8383" y="1679"/>
                  </a:cubicBezTo>
                  <a:lnTo>
                    <a:pt x="8704" y="1346"/>
                  </a:lnTo>
                  <a:lnTo>
                    <a:pt x="8716" y="1346"/>
                  </a:lnTo>
                  <a:lnTo>
                    <a:pt x="9704" y="2334"/>
                  </a:lnTo>
                  <a:lnTo>
                    <a:pt x="9704" y="2346"/>
                  </a:lnTo>
                  <a:lnTo>
                    <a:pt x="9371" y="2679"/>
                  </a:lnTo>
                  <a:cubicBezTo>
                    <a:pt x="9252" y="2798"/>
                    <a:pt x="9240" y="2953"/>
                    <a:pt x="9335" y="3096"/>
                  </a:cubicBezTo>
                  <a:cubicBezTo>
                    <a:pt x="9609" y="3536"/>
                    <a:pt x="9823" y="4025"/>
                    <a:pt x="9943" y="4548"/>
                  </a:cubicBezTo>
                  <a:cubicBezTo>
                    <a:pt x="9966" y="4703"/>
                    <a:pt x="10109" y="4822"/>
                    <a:pt x="10264" y="4822"/>
                  </a:cubicBezTo>
                  <a:lnTo>
                    <a:pt x="10728" y="4822"/>
                  </a:lnTo>
                  <a:cubicBezTo>
                    <a:pt x="10728" y="4822"/>
                    <a:pt x="10752" y="4822"/>
                    <a:pt x="10752" y="4834"/>
                  </a:cubicBezTo>
                  <a:lnTo>
                    <a:pt x="10728" y="6239"/>
                  </a:lnTo>
                  <a:lnTo>
                    <a:pt x="10264" y="6239"/>
                  </a:lnTo>
                  <a:cubicBezTo>
                    <a:pt x="10109" y="6239"/>
                    <a:pt x="9966" y="6334"/>
                    <a:pt x="9943" y="6501"/>
                  </a:cubicBezTo>
                  <a:cubicBezTo>
                    <a:pt x="9823" y="7025"/>
                    <a:pt x="9633" y="7513"/>
                    <a:pt x="9335" y="7966"/>
                  </a:cubicBezTo>
                  <a:cubicBezTo>
                    <a:pt x="9240" y="8097"/>
                    <a:pt x="9252" y="8275"/>
                    <a:pt x="9371" y="8382"/>
                  </a:cubicBezTo>
                  <a:lnTo>
                    <a:pt x="9704" y="8704"/>
                  </a:lnTo>
                  <a:lnTo>
                    <a:pt x="9704" y="8716"/>
                  </a:lnTo>
                  <a:lnTo>
                    <a:pt x="8716" y="9704"/>
                  </a:lnTo>
                  <a:lnTo>
                    <a:pt x="8704" y="9704"/>
                  </a:lnTo>
                  <a:lnTo>
                    <a:pt x="8383" y="9370"/>
                  </a:lnTo>
                  <a:cubicBezTo>
                    <a:pt x="8317" y="9304"/>
                    <a:pt x="8236" y="9271"/>
                    <a:pt x="8155" y="9271"/>
                  </a:cubicBezTo>
                  <a:cubicBezTo>
                    <a:pt x="8090" y="9271"/>
                    <a:pt x="8024" y="9292"/>
                    <a:pt x="7966" y="9335"/>
                  </a:cubicBezTo>
                  <a:cubicBezTo>
                    <a:pt x="7514" y="9609"/>
                    <a:pt x="7025" y="9823"/>
                    <a:pt x="6502" y="9942"/>
                  </a:cubicBezTo>
                  <a:cubicBezTo>
                    <a:pt x="6359" y="9966"/>
                    <a:pt x="6240" y="10109"/>
                    <a:pt x="6240" y="10263"/>
                  </a:cubicBezTo>
                  <a:lnTo>
                    <a:pt x="6240" y="10728"/>
                  </a:lnTo>
                  <a:cubicBezTo>
                    <a:pt x="6240" y="10728"/>
                    <a:pt x="6240" y="10740"/>
                    <a:pt x="6216" y="10740"/>
                  </a:cubicBezTo>
                  <a:lnTo>
                    <a:pt x="4835" y="10740"/>
                  </a:lnTo>
                  <a:cubicBezTo>
                    <a:pt x="4835" y="10740"/>
                    <a:pt x="4823" y="10740"/>
                    <a:pt x="4823" y="10728"/>
                  </a:cubicBezTo>
                  <a:lnTo>
                    <a:pt x="4823" y="10263"/>
                  </a:lnTo>
                  <a:cubicBezTo>
                    <a:pt x="4823" y="10109"/>
                    <a:pt x="4716" y="9966"/>
                    <a:pt x="4549" y="9942"/>
                  </a:cubicBezTo>
                  <a:cubicBezTo>
                    <a:pt x="4037" y="9823"/>
                    <a:pt x="3537" y="9632"/>
                    <a:pt x="3096" y="9335"/>
                  </a:cubicBezTo>
                  <a:cubicBezTo>
                    <a:pt x="3037" y="9299"/>
                    <a:pt x="2977" y="9275"/>
                    <a:pt x="2918" y="9275"/>
                  </a:cubicBezTo>
                  <a:cubicBezTo>
                    <a:pt x="2823" y="9275"/>
                    <a:pt x="2751" y="9299"/>
                    <a:pt x="2680" y="9370"/>
                  </a:cubicBezTo>
                  <a:lnTo>
                    <a:pt x="2346" y="9704"/>
                  </a:lnTo>
                  <a:lnTo>
                    <a:pt x="2334" y="9704"/>
                  </a:lnTo>
                  <a:lnTo>
                    <a:pt x="1358" y="8716"/>
                  </a:lnTo>
                  <a:lnTo>
                    <a:pt x="1358" y="8704"/>
                  </a:lnTo>
                  <a:lnTo>
                    <a:pt x="1680" y="8382"/>
                  </a:lnTo>
                  <a:cubicBezTo>
                    <a:pt x="1799" y="8263"/>
                    <a:pt x="1811" y="8097"/>
                    <a:pt x="1727" y="7966"/>
                  </a:cubicBezTo>
                  <a:cubicBezTo>
                    <a:pt x="1441" y="7513"/>
                    <a:pt x="1239" y="7025"/>
                    <a:pt x="1120" y="6501"/>
                  </a:cubicBezTo>
                  <a:cubicBezTo>
                    <a:pt x="1084" y="6358"/>
                    <a:pt x="953" y="6239"/>
                    <a:pt x="787" y="6239"/>
                  </a:cubicBezTo>
                  <a:lnTo>
                    <a:pt x="322" y="6239"/>
                  </a:lnTo>
                  <a:cubicBezTo>
                    <a:pt x="322" y="6239"/>
                    <a:pt x="310" y="6239"/>
                    <a:pt x="310" y="6215"/>
                  </a:cubicBezTo>
                  <a:lnTo>
                    <a:pt x="310" y="4834"/>
                  </a:lnTo>
                  <a:cubicBezTo>
                    <a:pt x="310" y="4834"/>
                    <a:pt x="310" y="4822"/>
                    <a:pt x="322" y="4822"/>
                  </a:cubicBezTo>
                  <a:lnTo>
                    <a:pt x="787" y="4822"/>
                  </a:lnTo>
                  <a:cubicBezTo>
                    <a:pt x="953" y="4822"/>
                    <a:pt x="1084" y="4715"/>
                    <a:pt x="1120" y="4548"/>
                  </a:cubicBezTo>
                  <a:cubicBezTo>
                    <a:pt x="1239" y="4025"/>
                    <a:pt x="1430" y="3536"/>
                    <a:pt x="1727" y="3096"/>
                  </a:cubicBezTo>
                  <a:cubicBezTo>
                    <a:pt x="1811" y="2953"/>
                    <a:pt x="1799" y="2774"/>
                    <a:pt x="1680" y="2679"/>
                  </a:cubicBezTo>
                  <a:lnTo>
                    <a:pt x="1358" y="2346"/>
                  </a:lnTo>
                  <a:lnTo>
                    <a:pt x="1358" y="2334"/>
                  </a:lnTo>
                  <a:lnTo>
                    <a:pt x="2334" y="1346"/>
                  </a:lnTo>
                  <a:lnTo>
                    <a:pt x="2346" y="1346"/>
                  </a:lnTo>
                  <a:lnTo>
                    <a:pt x="2680" y="1679"/>
                  </a:lnTo>
                  <a:cubicBezTo>
                    <a:pt x="2748" y="1747"/>
                    <a:pt x="2832" y="1780"/>
                    <a:pt x="2916" y="1780"/>
                  </a:cubicBezTo>
                  <a:cubicBezTo>
                    <a:pt x="2978" y="1780"/>
                    <a:pt x="3041" y="1762"/>
                    <a:pt x="3096" y="1727"/>
                  </a:cubicBezTo>
                  <a:cubicBezTo>
                    <a:pt x="3537" y="1441"/>
                    <a:pt x="4037" y="1227"/>
                    <a:pt x="4549" y="1108"/>
                  </a:cubicBezTo>
                  <a:cubicBezTo>
                    <a:pt x="4704" y="1084"/>
                    <a:pt x="4823" y="953"/>
                    <a:pt x="4823" y="786"/>
                  </a:cubicBezTo>
                  <a:lnTo>
                    <a:pt x="4823" y="322"/>
                  </a:lnTo>
                  <a:cubicBezTo>
                    <a:pt x="4823" y="322"/>
                    <a:pt x="4823" y="310"/>
                    <a:pt x="4835" y="310"/>
                  </a:cubicBezTo>
                  <a:close/>
                  <a:moveTo>
                    <a:pt x="4835" y="0"/>
                  </a:moveTo>
                  <a:cubicBezTo>
                    <a:pt x="4656" y="0"/>
                    <a:pt x="4513" y="143"/>
                    <a:pt x="4513" y="322"/>
                  </a:cubicBezTo>
                  <a:lnTo>
                    <a:pt x="4513" y="786"/>
                  </a:lnTo>
                  <a:cubicBezTo>
                    <a:pt x="4513" y="786"/>
                    <a:pt x="4513" y="798"/>
                    <a:pt x="4489" y="798"/>
                  </a:cubicBezTo>
                  <a:cubicBezTo>
                    <a:pt x="3930" y="917"/>
                    <a:pt x="3406" y="1143"/>
                    <a:pt x="2930" y="1453"/>
                  </a:cubicBezTo>
                  <a:lnTo>
                    <a:pt x="2918" y="1453"/>
                  </a:lnTo>
                  <a:lnTo>
                    <a:pt x="2584" y="1131"/>
                  </a:lnTo>
                  <a:cubicBezTo>
                    <a:pt x="2519" y="1066"/>
                    <a:pt x="2436" y="1033"/>
                    <a:pt x="2351" y="1033"/>
                  </a:cubicBezTo>
                  <a:cubicBezTo>
                    <a:pt x="2266" y="1033"/>
                    <a:pt x="2180" y="1066"/>
                    <a:pt x="2108" y="1131"/>
                  </a:cubicBezTo>
                  <a:lnTo>
                    <a:pt x="1132" y="2108"/>
                  </a:lnTo>
                  <a:cubicBezTo>
                    <a:pt x="1001" y="2251"/>
                    <a:pt x="1001" y="2453"/>
                    <a:pt x="1132" y="2584"/>
                  </a:cubicBezTo>
                  <a:lnTo>
                    <a:pt x="1453" y="2917"/>
                  </a:lnTo>
                  <a:lnTo>
                    <a:pt x="1453" y="2929"/>
                  </a:lnTo>
                  <a:cubicBezTo>
                    <a:pt x="1144" y="3405"/>
                    <a:pt x="941" y="3941"/>
                    <a:pt x="799" y="4489"/>
                  </a:cubicBezTo>
                  <a:cubicBezTo>
                    <a:pt x="799" y="4489"/>
                    <a:pt x="799" y="4513"/>
                    <a:pt x="787" y="4513"/>
                  </a:cubicBezTo>
                  <a:lnTo>
                    <a:pt x="322" y="4513"/>
                  </a:lnTo>
                  <a:cubicBezTo>
                    <a:pt x="144" y="4513"/>
                    <a:pt x="1" y="4656"/>
                    <a:pt x="1" y="4834"/>
                  </a:cubicBezTo>
                  <a:lnTo>
                    <a:pt x="1" y="6215"/>
                  </a:lnTo>
                  <a:cubicBezTo>
                    <a:pt x="1" y="6394"/>
                    <a:pt x="144" y="6549"/>
                    <a:pt x="322" y="6549"/>
                  </a:cubicBezTo>
                  <a:lnTo>
                    <a:pt x="787" y="6549"/>
                  </a:lnTo>
                  <a:cubicBezTo>
                    <a:pt x="787" y="6549"/>
                    <a:pt x="799" y="6549"/>
                    <a:pt x="799" y="6561"/>
                  </a:cubicBezTo>
                  <a:cubicBezTo>
                    <a:pt x="918" y="7132"/>
                    <a:pt x="1144" y="7644"/>
                    <a:pt x="1453" y="8120"/>
                  </a:cubicBezTo>
                  <a:lnTo>
                    <a:pt x="1453" y="8144"/>
                  </a:lnTo>
                  <a:lnTo>
                    <a:pt x="1132" y="8466"/>
                  </a:lnTo>
                  <a:cubicBezTo>
                    <a:pt x="1001" y="8597"/>
                    <a:pt x="1001" y="8811"/>
                    <a:pt x="1132" y="8942"/>
                  </a:cubicBezTo>
                  <a:lnTo>
                    <a:pt x="2108" y="9930"/>
                  </a:lnTo>
                  <a:cubicBezTo>
                    <a:pt x="2180" y="9996"/>
                    <a:pt x="2266" y="10028"/>
                    <a:pt x="2351" y="10028"/>
                  </a:cubicBezTo>
                  <a:cubicBezTo>
                    <a:pt x="2436" y="10028"/>
                    <a:pt x="2519" y="9996"/>
                    <a:pt x="2584" y="9930"/>
                  </a:cubicBezTo>
                  <a:lnTo>
                    <a:pt x="2918" y="9597"/>
                  </a:lnTo>
                  <a:lnTo>
                    <a:pt x="2930" y="9597"/>
                  </a:lnTo>
                  <a:cubicBezTo>
                    <a:pt x="3406" y="9906"/>
                    <a:pt x="3942" y="10121"/>
                    <a:pt x="4489" y="10252"/>
                  </a:cubicBezTo>
                  <a:cubicBezTo>
                    <a:pt x="4489" y="10252"/>
                    <a:pt x="4513" y="10252"/>
                    <a:pt x="4513" y="10263"/>
                  </a:cubicBezTo>
                  <a:lnTo>
                    <a:pt x="4513" y="10728"/>
                  </a:lnTo>
                  <a:cubicBezTo>
                    <a:pt x="4513" y="10906"/>
                    <a:pt x="4656" y="11061"/>
                    <a:pt x="4835" y="11061"/>
                  </a:cubicBezTo>
                  <a:lnTo>
                    <a:pt x="6216" y="11061"/>
                  </a:lnTo>
                  <a:cubicBezTo>
                    <a:pt x="6394" y="11061"/>
                    <a:pt x="6549" y="10906"/>
                    <a:pt x="6549" y="10728"/>
                  </a:cubicBezTo>
                  <a:lnTo>
                    <a:pt x="6549" y="10263"/>
                  </a:lnTo>
                  <a:cubicBezTo>
                    <a:pt x="6549" y="10263"/>
                    <a:pt x="6549" y="10252"/>
                    <a:pt x="6561" y="10252"/>
                  </a:cubicBezTo>
                  <a:cubicBezTo>
                    <a:pt x="7133" y="10132"/>
                    <a:pt x="7645" y="9906"/>
                    <a:pt x="8121" y="9597"/>
                  </a:cubicBezTo>
                  <a:lnTo>
                    <a:pt x="8145" y="9597"/>
                  </a:lnTo>
                  <a:lnTo>
                    <a:pt x="8466" y="9930"/>
                  </a:lnTo>
                  <a:cubicBezTo>
                    <a:pt x="8532" y="9996"/>
                    <a:pt x="8618" y="10028"/>
                    <a:pt x="8704" y="10028"/>
                  </a:cubicBezTo>
                  <a:cubicBezTo>
                    <a:pt x="8791" y="10028"/>
                    <a:pt x="8877" y="9996"/>
                    <a:pt x="8942" y="9930"/>
                  </a:cubicBezTo>
                  <a:lnTo>
                    <a:pt x="9931" y="8942"/>
                  </a:lnTo>
                  <a:cubicBezTo>
                    <a:pt x="10062" y="8811"/>
                    <a:pt x="10062" y="8597"/>
                    <a:pt x="9931" y="8466"/>
                  </a:cubicBezTo>
                  <a:lnTo>
                    <a:pt x="9597" y="8144"/>
                  </a:lnTo>
                  <a:lnTo>
                    <a:pt x="9597" y="8120"/>
                  </a:lnTo>
                  <a:cubicBezTo>
                    <a:pt x="9919" y="7644"/>
                    <a:pt x="10121" y="7108"/>
                    <a:pt x="10252" y="6561"/>
                  </a:cubicBezTo>
                  <a:cubicBezTo>
                    <a:pt x="10252" y="6561"/>
                    <a:pt x="10252" y="6549"/>
                    <a:pt x="10264" y="6549"/>
                  </a:cubicBezTo>
                  <a:lnTo>
                    <a:pt x="10728" y="6549"/>
                  </a:lnTo>
                  <a:cubicBezTo>
                    <a:pt x="10907" y="6549"/>
                    <a:pt x="11062" y="6394"/>
                    <a:pt x="11062" y="6215"/>
                  </a:cubicBezTo>
                  <a:lnTo>
                    <a:pt x="11062" y="4834"/>
                  </a:lnTo>
                  <a:cubicBezTo>
                    <a:pt x="11062" y="4656"/>
                    <a:pt x="10907" y="4513"/>
                    <a:pt x="10728" y="4513"/>
                  </a:cubicBezTo>
                  <a:lnTo>
                    <a:pt x="10264" y="4513"/>
                  </a:lnTo>
                  <a:cubicBezTo>
                    <a:pt x="10264" y="4513"/>
                    <a:pt x="10252" y="4513"/>
                    <a:pt x="10252" y="4489"/>
                  </a:cubicBezTo>
                  <a:cubicBezTo>
                    <a:pt x="10133" y="3929"/>
                    <a:pt x="9907" y="3405"/>
                    <a:pt x="9597" y="2929"/>
                  </a:cubicBezTo>
                  <a:lnTo>
                    <a:pt x="9597" y="2917"/>
                  </a:lnTo>
                  <a:lnTo>
                    <a:pt x="9931" y="2584"/>
                  </a:lnTo>
                  <a:cubicBezTo>
                    <a:pt x="10062" y="2453"/>
                    <a:pt x="10062" y="2239"/>
                    <a:pt x="9931" y="2108"/>
                  </a:cubicBezTo>
                  <a:lnTo>
                    <a:pt x="8942" y="1131"/>
                  </a:lnTo>
                  <a:cubicBezTo>
                    <a:pt x="8877" y="1066"/>
                    <a:pt x="8791" y="1033"/>
                    <a:pt x="8704" y="1033"/>
                  </a:cubicBezTo>
                  <a:cubicBezTo>
                    <a:pt x="8618" y="1033"/>
                    <a:pt x="8532" y="1066"/>
                    <a:pt x="8466" y="1131"/>
                  </a:cubicBezTo>
                  <a:lnTo>
                    <a:pt x="8145" y="1453"/>
                  </a:lnTo>
                  <a:lnTo>
                    <a:pt x="8121" y="1453"/>
                  </a:lnTo>
                  <a:cubicBezTo>
                    <a:pt x="7645" y="1143"/>
                    <a:pt x="7109" y="941"/>
                    <a:pt x="6561" y="798"/>
                  </a:cubicBezTo>
                  <a:cubicBezTo>
                    <a:pt x="6561" y="798"/>
                    <a:pt x="6549" y="798"/>
                    <a:pt x="6549" y="786"/>
                  </a:cubicBezTo>
                  <a:lnTo>
                    <a:pt x="6549" y="322"/>
                  </a:lnTo>
                  <a:cubicBezTo>
                    <a:pt x="6549" y="143"/>
                    <a:pt x="6394" y="0"/>
                    <a:pt x="6216"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8"/>
            <p:cNvSpPr/>
            <p:nvPr/>
          </p:nvSpPr>
          <p:spPr>
            <a:xfrm>
              <a:off x="1885146" y="1578204"/>
              <a:ext cx="182322" cy="180603"/>
            </a:xfrm>
            <a:custGeom>
              <a:rect b="b" l="l" r="r" t="t"/>
              <a:pathLst>
                <a:path extrusionOk="0" h="5674" w="5728">
                  <a:moveTo>
                    <a:pt x="3502" y="0"/>
                  </a:moveTo>
                  <a:cubicBezTo>
                    <a:pt x="3438" y="0"/>
                    <a:pt x="3374" y="2"/>
                    <a:pt x="3311" y="6"/>
                  </a:cubicBezTo>
                  <a:cubicBezTo>
                    <a:pt x="2453" y="53"/>
                    <a:pt x="1644" y="411"/>
                    <a:pt x="1048" y="1018"/>
                  </a:cubicBezTo>
                  <a:cubicBezTo>
                    <a:pt x="441" y="1625"/>
                    <a:pt x="84" y="2435"/>
                    <a:pt x="36" y="3280"/>
                  </a:cubicBezTo>
                  <a:cubicBezTo>
                    <a:pt x="1" y="4125"/>
                    <a:pt x="263" y="4959"/>
                    <a:pt x="798" y="5614"/>
                  </a:cubicBezTo>
                  <a:cubicBezTo>
                    <a:pt x="834" y="5661"/>
                    <a:pt x="870" y="5673"/>
                    <a:pt x="917" y="5673"/>
                  </a:cubicBezTo>
                  <a:cubicBezTo>
                    <a:pt x="953" y="5673"/>
                    <a:pt x="989" y="5661"/>
                    <a:pt x="1025" y="5649"/>
                  </a:cubicBezTo>
                  <a:cubicBezTo>
                    <a:pt x="1096" y="5590"/>
                    <a:pt x="1096" y="5483"/>
                    <a:pt x="1048" y="5423"/>
                  </a:cubicBezTo>
                  <a:cubicBezTo>
                    <a:pt x="572" y="4828"/>
                    <a:pt x="322" y="4066"/>
                    <a:pt x="370" y="3304"/>
                  </a:cubicBezTo>
                  <a:cubicBezTo>
                    <a:pt x="417" y="2530"/>
                    <a:pt x="727" y="1804"/>
                    <a:pt x="1275" y="1256"/>
                  </a:cubicBezTo>
                  <a:cubicBezTo>
                    <a:pt x="1822" y="708"/>
                    <a:pt x="2560" y="375"/>
                    <a:pt x="3334" y="351"/>
                  </a:cubicBezTo>
                  <a:cubicBezTo>
                    <a:pt x="3397" y="347"/>
                    <a:pt x="3459" y="345"/>
                    <a:pt x="3521" y="345"/>
                  </a:cubicBezTo>
                  <a:cubicBezTo>
                    <a:pt x="4227" y="345"/>
                    <a:pt x="4895" y="592"/>
                    <a:pt x="5442" y="1030"/>
                  </a:cubicBezTo>
                  <a:cubicBezTo>
                    <a:pt x="5473" y="1055"/>
                    <a:pt x="5510" y="1068"/>
                    <a:pt x="5547" y="1068"/>
                  </a:cubicBezTo>
                  <a:cubicBezTo>
                    <a:pt x="5595" y="1068"/>
                    <a:pt x="5641" y="1046"/>
                    <a:pt x="5668" y="1006"/>
                  </a:cubicBezTo>
                  <a:cubicBezTo>
                    <a:pt x="5727" y="911"/>
                    <a:pt x="5716" y="815"/>
                    <a:pt x="5656" y="768"/>
                  </a:cubicBezTo>
                  <a:cubicBezTo>
                    <a:pt x="5050" y="272"/>
                    <a:pt x="4291" y="0"/>
                    <a:pt x="3502" y="0"/>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8"/>
            <p:cNvSpPr/>
            <p:nvPr/>
          </p:nvSpPr>
          <p:spPr>
            <a:xfrm>
              <a:off x="1923820" y="1610193"/>
              <a:ext cx="183054" cy="186874"/>
            </a:xfrm>
            <a:custGeom>
              <a:rect b="b" l="l" r="r" t="t"/>
              <a:pathLst>
                <a:path extrusionOk="0" h="5871" w="5751">
                  <a:moveTo>
                    <a:pt x="3310" y="358"/>
                  </a:moveTo>
                  <a:lnTo>
                    <a:pt x="3310" y="1025"/>
                  </a:lnTo>
                  <a:cubicBezTo>
                    <a:pt x="3310" y="1132"/>
                    <a:pt x="3274" y="1251"/>
                    <a:pt x="3227" y="1334"/>
                  </a:cubicBezTo>
                  <a:lnTo>
                    <a:pt x="3155" y="1501"/>
                  </a:lnTo>
                  <a:cubicBezTo>
                    <a:pt x="3143" y="1525"/>
                    <a:pt x="3143" y="1549"/>
                    <a:pt x="3143" y="1573"/>
                  </a:cubicBezTo>
                  <a:lnTo>
                    <a:pt x="3143" y="1918"/>
                  </a:lnTo>
                  <a:cubicBezTo>
                    <a:pt x="3143" y="2156"/>
                    <a:pt x="3048" y="2382"/>
                    <a:pt x="2869" y="2549"/>
                  </a:cubicBezTo>
                  <a:cubicBezTo>
                    <a:pt x="2691" y="2704"/>
                    <a:pt x="2477" y="2799"/>
                    <a:pt x="2226" y="2799"/>
                  </a:cubicBezTo>
                  <a:cubicBezTo>
                    <a:pt x="1774" y="2787"/>
                    <a:pt x="1381" y="2370"/>
                    <a:pt x="1381" y="1870"/>
                  </a:cubicBezTo>
                  <a:lnTo>
                    <a:pt x="1381" y="1573"/>
                  </a:lnTo>
                  <a:cubicBezTo>
                    <a:pt x="1381" y="1549"/>
                    <a:pt x="1381" y="1525"/>
                    <a:pt x="1369" y="1501"/>
                  </a:cubicBezTo>
                  <a:lnTo>
                    <a:pt x="1262" y="1311"/>
                  </a:lnTo>
                  <a:cubicBezTo>
                    <a:pt x="1238" y="1227"/>
                    <a:pt x="1203" y="1156"/>
                    <a:pt x="1203" y="1072"/>
                  </a:cubicBezTo>
                  <a:lnTo>
                    <a:pt x="1203" y="1049"/>
                  </a:lnTo>
                  <a:cubicBezTo>
                    <a:pt x="1203" y="668"/>
                    <a:pt x="1524" y="358"/>
                    <a:pt x="1905" y="358"/>
                  </a:cubicBezTo>
                  <a:close/>
                  <a:moveTo>
                    <a:pt x="1905" y="3049"/>
                  </a:moveTo>
                  <a:cubicBezTo>
                    <a:pt x="2012" y="3085"/>
                    <a:pt x="2119" y="3108"/>
                    <a:pt x="2238" y="3108"/>
                  </a:cubicBezTo>
                  <a:lnTo>
                    <a:pt x="2274" y="3108"/>
                  </a:lnTo>
                  <a:cubicBezTo>
                    <a:pt x="2393" y="3108"/>
                    <a:pt x="2512" y="3097"/>
                    <a:pt x="2631" y="3049"/>
                  </a:cubicBezTo>
                  <a:lnTo>
                    <a:pt x="2631" y="3049"/>
                  </a:lnTo>
                  <a:cubicBezTo>
                    <a:pt x="2619" y="3108"/>
                    <a:pt x="2631" y="3156"/>
                    <a:pt x="2655" y="3204"/>
                  </a:cubicBezTo>
                  <a:lnTo>
                    <a:pt x="2512" y="3335"/>
                  </a:lnTo>
                  <a:cubicBezTo>
                    <a:pt x="2441" y="3406"/>
                    <a:pt x="2357" y="3442"/>
                    <a:pt x="2262" y="3442"/>
                  </a:cubicBezTo>
                  <a:cubicBezTo>
                    <a:pt x="2179" y="3442"/>
                    <a:pt x="2084" y="3406"/>
                    <a:pt x="2012" y="3335"/>
                  </a:cubicBezTo>
                  <a:lnTo>
                    <a:pt x="1881" y="3204"/>
                  </a:lnTo>
                  <a:cubicBezTo>
                    <a:pt x="1893" y="3156"/>
                    <a:pt x="1905" y="3108"/>
                    <a:pt x="1905" y="3049"/>
                  </a:cubicBezTo>
                  <a:close/>
                  <a:moveTo>
                    <a:pt x="2810" y="3466"/>
                  </a:moveTo>
                  <a:cubicBezTo>
                    <a:pt x="2858" y="3501"/>
                    <a:pt x="2905" y="3513"/>
                    <a:pt x="2941" y="3525"/>
                  </a:cubicBezTo>
                  <a:lnTo>
                    <a:pt x="3524" y="3692"/>
                  </a:lnTo>
                  <a:cubicBezTo>
                    <a:pt x="3679" y="3739"/>
                    <a:pt x="3774" y="3870"/>
                    <a:pt x="3774" y="4037"/>
                  </a:cubicBezTo>
                  <a:lnTo>
                    <a:pt x="3774" y="5132"/>
                  </a:lnTo>
                  <a:lnTo>
                    <a:pt x="3822" y="5132"/>
                  </a:lnTo>
                  <a:cubicBezTo>
                    <a:pt x="3703" y="5204"/>
                    <a:pt x="3584" y="5263"/>
                    <a:pt x="3453" y="5311"/>
                  </a:cubicBezTo>
                  <a:lnTo>
                    <a:pt x="3453" y="4335"/>
                  </a:lnTo>
                  <a:cubicBezTo>
                    <a:pt x="3453" y="4240"/>
                    <a:pt x="3381" y="4168"/>
                    <a:pt x="3286" y="4168"/>
                  </a:cubicBezTo>
                  <a:cubicBezTo>
                    <a:pt x="3203" y="4168"/>
                    <a:pt x="3119" y="4240"/>
                    <a:pt x="3119" y="4335"/>
                  </a:cubicBezTo>
                  <a:lnTo>
                    <a:pt x="3119" y="5430"/>
                  </a:lnTo>
                  <a:cubicBezTo>
                    <a:pt x="2881" y="5502"/>
                    <a:pt x="2655" y="5537"/>
                    <a:pt x="2405" y="5549"/>
                  </a:cubicBezTo>
                  <a:lnTo>
                    <a:pt x="2262" y="5549"/>
                  </a:lnTo>
                  <a:cubicBezTo>
                    <a:pt x="1965" y="5549"/>
                    <a:pt x="1667" y="5502"/>
                    <a:pt x="1381" y="5430"/>
                  </a:cubicBezTo>
                  <a:lnTo>
                    <a:pt x="1381" y="4335"/>
                  </a:lnTo>
                  <a:cubicBezTo>
                    <a:pt x="1381" y="4240"/>
                    <a:pt x="1310" y="4168"/>
                    <a:pt x="1214" y="4168"/>
                  </a:cubicBezTo>
                  <a:cubicBezTo>
                    <a:pt x="1131" y="4168"/>
                    <a:pt x="1060" y="4240"/>
                    <a:pt x="1060" y="4335"/>
                  </a:cubicBezTo>
                  <a:lnTo>
                    <a:pt x="1060" y="5311"/>
                  </a:lnTo>
                  <a:cubicBezTo>
                    <a:pt x="941" y="5252"/>
                    <a:pt x="798" y="5192"/>
                    <a:pt x="679" y="5132"/>
                  </a:cubicBezTo>
                  <a:lnTo>
                    <a:pt x="679" y="4037"/>
                  </a:lnTo>
                  <a:cubicBezTo>
                    <a:pt x="679" y="3870"/>
                    <a:pt x="786" y="3739"/>
                    <a:pt x="941" y="3692"/>
                  </a:cubicBezTo>
                  <a:lnTo>
                    <a:pt x="1512" y="3525"/>
                  </a:lnTo>
                  <a:cubicBezTo>
                    <a:pt x="1560" y="3513"/>
                    <a:pt x="1619" y="3501"/>
                    <a:pt x="1655" y="3466"/>
                  </a:cubicBezTo>
                  <a:lnTo>
                    <a:pt x="1750" y="3573"/>
                  </a:lnTo>
                  <a:cubicBezTo>
                    <a:pt x="1893" y="3704"/>
                    <a:pt x="2072" y="3763"/>
                    <a:pt x="2226" y="3763"/>
                  </a:cubicBezTo>
                  <a:cubicBezTo>
                    <a:pt x="2405" y="3763"/>
                    <a:pt x="2572" y="3704"/>
                    <a:pt x="2703" y="3573"/>
                  </a:cubicBezTo>
                  <a:lnTo>
                    <a:pt x="2810" y="3466"/>
                  </a:lnTo>
                  <a:close/>
                  <a:moveTo>
                    <a:pt x="1893" y="1"/>
                  </a:moveTo>
                  <a:cubicBezTo>
                    <a:pt x="1322" y="1"/>
                    <a:pt x="869" y="465"/>
                    <a:pt x="869" y="1025"/>
                  </a:cubicBezTo>
                  <a:lnTo>
                    <a:pt x="869" y="1037"/>
                  </a:lnTo>
                  <a:cubicBezTo>
                    <a:pt x="869" y="1168"/>
                    <a:pt x="893" y="1311"/>
                    <a:pt x="953" y="1430"/>
                  </a:cubicBezTo>
                  <a:lnTo>
                    <a:pt x="1048" y="1596"/>
                  </a:lnTo>
                  <a:lnTo>
                    <a:pt x="1048" y="1858"/>
                  </a:lnTo>
                  <a:cubicBezTo>
                    <a:pt x="1048" y="2275"/>
                    <a:pt x="1250" y="2644"/>
                    <a:pt x="1560" y="2882"/>
                  </a:cubicBezTo>
                  <a:lnTo>
                    <a:pt x="1560" y="3037"/>
                  </a:lnTo>
                  <a:cubicBezTo>
                    <a:pt x="1560" y="3108"/>
                    <a:pt x="1500" y="3180"/>
                    <a:pt x="1429" y="3216"/>
                  </a:cubicBezTo>
                  <a:lnTo>
                    <a:pt x="845" y="3382"/>
                  </a:lnTo>
                  <a:cubicBezTo>
                    <a:pt x="548" y="3466"/>
                    <a:pt x="357" y="3739"/>
                    <a:pt x="357" y="4037"/>
                  </a:cubicBezTo>
                  <a:lnTo>
                    <a:pt x="357" y="4906"/>
                  </a:lnTo>
                  <a:cubicBezTo>
                    <a:pt x="333" y="4894"/>
                    <a:pt x="310" y="4859"/>
                    <a:pt x="286" y="4847"/>
                  </a:cubicBezTo>
                  <a:cubicBezTo>
                    <a:pt x="256" y="4822"/>
                    <a:pt x="220" y="4810"/>
                    <a:pt x="185" y="4810"/>
                  </a:cubicBezTo>
                  <a:cubicBezTo>
                    <a:pt x="135" y="4810"/>
                    <a:pt x="87" y="4834"/>
                    <a:pt x="60" y="4882"/>
                  </a:cubicBezTo>
                  <a:cubicBezTo>
                    <a:pt x="0" y="4954"/>
                    <a:pt x="12" y="5061"/>
                    <a:pt x="95" y="5097"/>
                  </a:cubicBezTo>
                  <a:cubicBezTo>
                    <a:pt x="702" y="5597"/>
                    <a:pt x="1476" y="5871"/>
                    <a:pt x="2262" y="5871"/>
                  </a:cubicBezTo>
                  <a:lnTo>
                    <a:pt x="2429" y="5871"/>
                  </a:lnTo>
                  <a:cubicBezTo>
                    <a:pt x="3286" y="5835"/>
                    <a:pt x="4096" y="5478"/>
                    <a:pt x="4691" y="4859"/>
                  </a:cubicBezTo>
                  <a:cubicBezTo>
                    <a:pt x="5298" y="4251"/>
                    <a:pt x="5655" y="3454"/>
                    <a:pt x="5703" y="2596"/>
                  </a:cubicBezTo>
                  <a:cubicBezTo>
                    <a:pt x="5751" y="1751"/>
                    <a:pt x="5477" y="918"/>
                    <a:pt x="4941" y="263"/>
                  </a:cubicBezTo>
                  <a:cubicBezTo>
                    <a:pt x="4908" y="223"/>
                    <a:pt x="4861" y="206"/>
                    <a:pt x="4815" y="206"/>
                  </a:cubicBezTo>
                  <a:cubicBezTo>
                    <a:pt x="4778" y="206"/>
                    <a:pt x="4742" y="218"/>
                    <a:pt x="4715" y="239"/>
                  </a:cubicBezTo>
                  <a:cubicBezTo>
                    <a:pt x="4643" y="299"/>
                    <a:pt x="4643" y="406"/>
                    <a:pt x="4691" y="465"/>
                  </a:cubicBezTo>
                  <a:cubicBezTo>
                    <a:pt x="5167" y="1061"/>
                    <a:pt x="5417" y="1811"/>
                    <a:pt x="5370" y="2573"/>
                  </a:cubicBezTo>
                  <a:cubicBezTo>
                    <a:pt x="5334" y="3347"/>
                    <a:pt x="5013" y="4073"/>
                    <a:pt x="4465" y="4632"/>
                  </a:cubicBezTo>
                  <a:cubicBezTo>
                    <a:pt x="4358" y="4728"/>
                    <a:pt x="4262" y="4823"/>
                    <a:pt x="4155" y="4906"/>
                  </a:cubicBezTo>
                  <a:lnTo>
                    <a:pt x="4155" y="4037"/>
                  </a:lnTo>
                  <a:cubicBezTo>
                    <a:pt x="4155" y="3739"/>
                    <a:pt x="3941" y="3466"/>
                    <a:pt x="3667" y="3382"/>
                  </a:cubicBezTo>
                  <a:lnTo>
                    <a:pt x="3084" y="3216"/>
                  </a:lnTo>
                  <a:cubicBezTo>
                    <a:pt x="3012" y="3180"/>
                    <a:pt x="2953" y="3120"/>
                    <a:pt x="2953" y="3037"/>
                  </a:cubicBezTo>
                  <a:lnTo>
                    <a:pt x="2953" y="2906"/>
                  </a:lnTo>
                  <a:cubicBezTo>
                    <a:pt x="3012" y="2858"/>
                    <a:pt x="3048" y="2823"/>
                    <a:pt x="3096" y="2763"/>
                  </a:cubicBezTo>
                  <a:cubicBezTo>
                    <a:pt x="3334" y="2549"/>
                    <a:pt x="3453" y="2227"/>
                    <a:pt x="3453" y="1906"/>
                  </a:cubicBezTo>
                  <a:lnTo>
                    <a:pt x="3453" y="1596"/>
                  </a:lnTo>
                  <a:lnTo>
                    <a:pt x="3512" y="1453"/>
                  </a:lnTo>
                  <a:cubicBezTo>
                    <a:pt x="3584" y="1311"/>
                    <a:pt x="3620" y="1156"/>
                    <a:pt x="3620" y="1001"/>
                  </a:cubicBezTo>
                  <a:lnTo>
                    <a:pt x="3620" y="168"/>
                  </a:lnTo>
                  <a:cubicBezTo>
                    <a:pt x="3620" y="72"/>
                    <a:pt x="3548" y="1"/>
                    <a:pt x="3453"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8"/>
            <p:cNvSpPr/>
            <p:nvPr/>
          </p:nvSpPr>
          <p:spPr>
            <a:xfrm>
              <a:off x="1974207" y="1638617"/>
              <a:ext cx="43989" cy="15597"/>
            </a:xfrm>
            <a:custGeom>
              <a:rect b="b" l="l" r="r" t="t"/>
              <a:pathLst>
                <a:path extrusionOk="0" h="490" w="1382">
                  <a:moveTo>
                    <a:pt x="155" y="1"/>
                  </a:moveTo>
                  <a:cubicBezTo>
                    <a:pt x="72" y="1"/>
                    <a:pt x="1" y="72"/>
                    <a:pt x="1" y="168"/>
                  </a:cubicBezTo>
                  <a:cubicBezTo>
                    <a:pt x="1" y="251"/>
                    <a:pt x="72" y="322"/>
                    <a:pt x="155" y="322"/>
                  </a:cubicBezTo>
                  <a:cubicBezTo>
                    <a:pt x="334" y="322"/>
                    <a:pt x="870" y="358"/>
                    <a:pt x="1132" y="477"/>
                  </a:cubicBezTo>
                  <a:cubicBezTo>
                    <a:pt x="1155" y="489"/>
                    <a:pt x="1167" y="489"/>
                    <a:pt x="1203" y="489"/>
                  </a:cubicBezTo>
                  <a:cubicBezTo>
                    <a:pt x="1263" y="489"/>
                    <a:pt x="1322" y="465"/>
                    <a:pt x="1346" y="406"/>
                  </a:cubicBezTo>
                  <a:cubicBezTo>
                    <a:pt x="1382" y="322"/>
                    <a:pt x="1346" y="227"/>
                    <a:pt x="1275" y="191"/>
                  </a:cubicBezTo>
                  <a:cubicBezTo>
                    <a:pt x="905" y="1"/>
                    <a:pt x="191" y="1"/>
                    <a:pt x="155"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37" name="Google Shape;337;p18"/>
          <p:cNvCxnSpPr/>
          <p:nvPr/>
        </p:nvCxnSpPr>
        <p:spPr>
          <a:xfrm flipH="1" rot="10800000">
            <a:off x="697025" y="1067250"/>
            <a:ext cx="4044900" cy="30900"/>
          </a:xfrm>
          <a:prstGeom prst="straightConnector1">
            <a:avLst/>
          </a:prstGeom>
          <a:noFill/>
          <a:ln cap="flat" cmpd="sng" w="38100">
            <a:solidFill>
              <a:schemeClr val="accent3"/>
            </a:solidFill>
            <a:prstDash val="solid"/>
            <a:round/>
            <a:headEnd len="med" w="med" type="none"/>
            <a:tailEnd len="med" w="med" type="none"/>
          </a:ln>
        </p:spPr>
      </p:cxnSp>
      <p:cxnSp>
        <p:nvCxnSpPr>
          <p:cNvPr id="338" name="Google Shape;338;p18"/>
          <p:cNvCxnSpPr/>
          <p:nvPr/>
        </p:nvCxnSpPr>
        <p:spPr>
          <a:xfrm flipH="1" rot="10800000">
            <a:off x="4934725" y="1067350"/>
            <a:ext cx="3990900" cy="5100"/>
          </a:xfrm>
          <a:prstGeom prst="straightConnector1">
            <a:avLst/>
          </a:prstGeom>
          <a:noFill/>
          <a:ln cap="flat" cmpd="sng" w="38100">
            <a:solidFill>
              <a:schemeClr val="accent3"/>
            </a:solidFill>
            <a:prstDash val="solid"/>
            <a:round/>
            <a:headEnd len="med" w="med" type="none"/>
            <a:tailEnd len="med" w="med" type="none"/>
          </a:ln>
        </p:spPr>
      </p:cxnSp>
      <p:cxnSp>
        <p:nvCxnSpPr>
          <p:cNvPr id="339" name="Google Shape;339;p18"/>
          <p:cNvCxnSpPr/>
          <p:nvPr/>
        </p:nvCxnSpPr>
        <p:spPr>
          <a:xfrm flipH="1" rot="10800000">
            <a:off x="375625" y="3479325"/>
            <a:ext cx="4852200" cy="2700"/>
          </a:xfrm>
          <a:prstGeom prst="straightConnector1">
            <a:avLst/>
          </a:prstGeom>
          <a:noFill/>
          <a:ln cap="flat" cmpd="sng" w="38100">
            <a:solidFill>
              <a:schemeClr val="accent3"/>
            </a:solidFill>
            <a:prstDash val="solid"/>
            <a:round/>
            <a:headEnd len="med" w="med" type="none"/>
            <a:tailEnd len="med" w="med" type="none"/>
          </a:ln>
        </p:spPr>
      </p:cxnSp>
      <p:cxnSp>
        <p:nvCxnSpPr>
          <p:cNvPr id="340" name="Google Shape;340;p18"/>
          <p:cNvCxnSpPr/>
          <p:nvPr/>
        </p:nvCxnSpPr>
        <p:spPr>
          <a:xfrm flipH="1" rot="10800000">
            <a:off x="4950250" y="1276500"/>
            <a:ext cx="3975300" cy="17100"/>
          </a:xfrm>
          <a:prstGeom prst="straightConnector1">
            <a:avLst/>
          </a:prstGeom>
          <a:noFill/>
          <a:ln cap="flat" cmpd="sng" w="38100">
            <a:solidFill>
              <a:schemeClr val="accent3"/>
            </a:solidFill>
            <a:prstDash val="solid"/>
            <a:round/>
            <a:headEnd len="med" w="med" type="none"/>
            <a:tailEnd len="med" w="med" type="none"/>
          </a:ln>
        </p:spPr>
      </p:cxnSp>
      <p:cxnSp>
        <p:nvCxnSpPr>
          <p:cNvPr id="341" name="Google Shape;341;p18"/>
          <p:cNvCxnSpPr/>
          <p:nvPr/>
        </p:nvCxnSpPr>
        <p:spPr>
          <a:xfrm flipH="1" rot="10800000">
            <a:off x="671375" y="1291825"/>
            <a:ext cx="4099500" cy="42900"/>
          </a:xfrm>
          <a:prstGeom prst="straightConnector1">
            <a:avLst/>
          </a:prstGeom>
          <a:noFill/>
          <a:ln cap="flat" cmpd="sng" w="38100">
            <a:solidFill>
              <a:schemeClr val="accent3"/>
            </a:solidFill>
            <a:prstDash val="solid"/>
            <a:round/>
            <a:headEnd len="med" w="med" type="none"/>
            <a:tailEnd len="med" w="med" type="none"/>
          </a:ln>
        </p:spPr>
      </p:cxnSp>
      <p:cxnSp>
        <p:nvCxnSpPr>
          <p:cNvPr id="342" name="Google Shape;342;p18"/>
          <p:cNvCxnSpPr/>
          <p:nvPr/>
        </p:nvCxnSpPr>
        <p:spPr>
          <a:xfrm flipH="1" rot="10800000">
            <a:off x="362575" y="3242750"/>
            <a:ext cx="4886100" cy="30900"/>
          </a:xfrm>
          <a:prstGeom prst="straightConnector1">
            <a:avLst/>
          </a:prstGeom>
          <a:noFill/>
          <a:ln cap="flat" cmpd="sng" w="38100">
            <a:solidFill>
              <a:schemeClr val="accent3"/>
            </a:solidFill>
            <a:prstDash val="solid"/>
            <a:round/>
            <a:headEnd len="med" w="med" type="none"/>
            <a:tailEnd len="med" w="med" type="none"/>
          </a:ln>
        </p:spPr>
      </p:cxnSp>
      <p:grpSp>
        <p:nvGrpSpPr>
          <p:cNvPr id="343" name="Google Shape;343;p18"/>
          <p:cNvGrpSpPr/>
          <p:nvPr/>
        </p:nvGrpSpPr>
        <p:grpSpPr>
          <a:xfrm>
            <a:off x="6260260" y="4191842"/>
            <a:ext cx="1058537" cy="895358"/>
            <a:chOff x="202950" y="1579375"/>
            <a:chExt cx="1537900" cy="1275075"/>
          </a:xfrm>
        </p:grpSpPr>
        <p:sp>
          <p:nvSpPr>
            <p:cNvPr id="344" name="Google Shape;344;p18"/>
            <p:cNvSpPr/>
            <p:nvPr/>
          </p:nvSpPr>
          <p:spPr>
            <a:xfrm>
              <a:off x="1221225" y="2527600"/>
              <a:ext cx="519625" cy="326850"/>
            </a:xfrm>
            <a:custGeom>
              <a:rect b="b" l="l" r="r" t="t"/>
              <a:pathLst>
                <a:path extrusionOk="0" h="13074" w="20785">
                  <a:moveTo>
                    <a:pt x="11242" y="0"/>
                  </a:moveTo>
                  <a:cubicBezTo>
                    <a:pt x="10960" y="0"/>
                    <a:pt x="10698" y="19"/>
                    <a:pt x="10425" y="38"/>
                  </a:cubicBezTo>
                  <a:cubicBezTo>
                    <a:pt x="4048" y="583"/>
                    <a:pt x="0" y="7119"/>
                    <a:pt x="2357" y="13074"/>
                  </a:cubicBezTo>
                  <a:lnTo>
                    <a:pt x="19282" y="13074"/>
                  </a:lnTo>
                  <a:cubicBezTo>
                    <a:pt x="19798" y="13074"/>
                    <a:pt x="20259" y="12726"/>
                    <a:pt x="20409" y="12229"/>
                  </a:cubicBezTo>
                  <a:cubicBezTo>
                    <a:pt x="20662" y="11355"/>
                    <a:pt x="20784" y="10463"/>
                    <a:pt x="20784" y="9561"/>
                  </a:cubicBezTo>
                  <a:cubicBezTo>
                    <a:pt x="20784" y="4283"/>
                    <a:pt x="16511" y="10"/>
                    <a:pt x="11242"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1221225" y="2528550"/>
              <a:ext cx="388125" cy="325900"/>
            </a:xfrm>
            <a:custGeom>
              <a:rect b="b" l="l" r="r" t="t"/>
              <a:pathLst>
                <a:path extrusionOk="0" h="13036" w="15525">
                  <a:moveTo>
                    <a:pt x="10425" y="0"/>
                  </a:moveTo>
                  <a:cubicBezTo>
                    <a:pt x="4048" y="545"/>
                    <a:pt x="0" y="7081"/>
                    <a:pt x="2357" y="13036"/>
                  </a:cubicBezTo>
                  <a:lnTo>
                    <a:pt x="15177" y="13036"/>
                  </a:lnTo>
                  <a:cubicBezTo>
                    <a:pt x="15412" y="12294"/>
                    <a:pt x="15525" y="11524"/>
                    <a:pt x="15525" y="10754"/>
                  </a:cubicBezTo>
                  <a:cubicBezTo>
                    <a:pt x="15525" y="7513"/>
                    <a:pt x="13478" y="4630"/>
                    <a:pt x="10425" y="3541"/>
                  </a:cubicBezTo>
                  <a:lnTo>
                    <a:pt x="10425" y="0"/>
                  </a:ln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202950" y="2527725"/>
              <a:ext cx="513475" cy="326725"/>
            </a:xfrm>
            <a:custGeom>
              <a:rect b="b" l="l" r="r" t="t"/>
              <a:pathLst>
                <a:path extrusionOk="0" h="13069" w="20539">
                  <a:moveTo>
                    <a:pt x="10943" y="0"/>
                  </a:moveTo>
                  <a:cubicBezTo>
                    <a:pt x="4641" y="0"/>
                    <a:pt x="0" y="6072"/>
                    <a:pt x="1783" y="12224"/>
                  </a:cubicBezTo>
                  <a:cubicBezTo>
                    <a:pt x="1933" y="12721"/>
                    <a:pt x="2393" y="13069"/>
                    <a:pt x="2910" y="13069"/>
                  </a:cubicBezTo>
                  <a:lnTo>
                    <a:pt x="19843" y="13069"/>
                  </a:lnTo>
                  <a:cubicBezTo>
                    <a:pt x="20313" y="11886"/>
                    <a:pt x="20538" y="10627"/>
                    <a:pt x="20510" y="9359"/>
                  </a:cubicBezTo>
                  <a:cubicBezTo>
                    <a:pt x="20416" y="4381"/>
                    <a:pt x="16444" y="268"/>
                    <a:pt x="11466" y="14"/>
                  </a:cubicBezTo>
                  <a:cubicBezTo>
                    <a:pt x="11290" y="5"/>
                    <a:pt x="11116" y="0"/>
                    <a:pt x="10943"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476900" y="1599450"/>
              <a:ext cx="968575" cy="1254775"/>
            </a:xfrm>
            <a:custGeom>
              <a:rect b="b" l="l" r="r" t="t"/>
              <a:pathLst>
                <a:path extrusionOk="0" h="50191" w="38743">
                  <a:moveTo>
                    <a:pt x="19376" y="0"/>
                  </a:moveTo>
                  <a:lnTo>
                    <a:pt x="1" y="17394"/>
                  </a:lnTo>
                  <a:lnTo>
                    <a:pt x="1" y="49017"/>
                  </a:lnTo>
                  <a:cubicBezTo>
                    <a:pt x="1" y="49665"/>
                    <a:pt x="527" y="50191"/>
                    <a:pt x="1175" y="50191"/>
                  </a:cubicBezTo>
                  <a:lnTo>
                    <a:pt x="38742" y="50191"/>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715225" y="2123975"/>
              <a:ext cx="730250" cy="730475"/>
            </a:xfrm>
            <a:custGeom>
              <a:rect b="b" l="l" r="r" t="t"/>
              <a:pathLst>
                <a:path extrusionOk="0" h="29219" w="29210">
                  <a:moveTo>
                    <a:pt x="29209" y="1"/>
                  </a:moveTo>
                  <a:lnTo>
                    <a:pt x="0" y="29219"/>
                  </a:lnTo>
                  <a:lnTo>
                    <a:pt x="29209" y="29219"/>
                  </a:lnTo>
                  <a:lnTo>
                    <a:pt x="29209" y="1"/>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1227800" y="2380150"/>
              <a:ext cx="118125" cy="295150"/>
            </a:xfrm>
            <a:custGeom>
              <a:rect b="b" l="l" r="r" t="t"/>
              <a:pathLst>
                <a:path extrusionOk="0" h="11806" w="4725">
                  <a:moveTo>
                    <a:pt x="1249" y="0"/>
                  </a:moveTo>
                  <a:cubicBezTo>
                    <a:pt x="564" y="0"/>
                    <a:pt x="0" y="554"/>
                    <a:pt x="0" y="1240"/>
                  </a:cubicBezTo>
                  <a:lnTo>
                    <a:pt x="0" y="11806"/>
                  </a:lnTo>
                  <a:lnTo>
                    <a:pt x="4724" y="11806"/>
                  </a:lnTo>
                  <a:lnTo>
                    <a:pt x="4724" y="1240"/>
                  </a:lnTo>
                  <a:cubicBezTo>
                    <a:pt x="4724" y="554"/>
                    <a:pt x="4170" y="0"/>
                    <a:pt x="3484"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576700" y="2380150"/>
              <a:ext cx="117875" cy="295150"/>
            </a:xfrm>
            <a:custGeom>
              <a:rect b="b" l="l" r="r" t="t"/>
              <a:pathLst>
                <a:path extrusionOk="0" h="11806" w="4715">
                  <a:moveTo>
                    <a:pt x="1240" y="0"/>
                  </a:moveTo>
                  <a:cubicBezTo>
                    <a:pt x="554" y="0"/>
                    <a:pt x="0" y="554"/>
                    <a:pt x="0" y="1240"/>
                  </a:cubicBezTo>
                  <a:lnTo>
                    <a:pt x="0" y="11806"/>
                  </a:lnTo>
                  <a:lnTo>
                    <a:pt x="4715" y="11806"/>
                  </a:lnTo>
                  <a:lnTo>
                    <a:pt x="4715" y="1240"/>
                  </a:lnTo>
                  <a:cubicBezTo>
                    <a:pt x="4715" y="554"/>
                    <a:pt x="4161" y="0"/>
                    <a:pt x="347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476900" y="2675275"/>
              <a:ext cx="968800" cy="179175"/>
            </a:xfrm>
            <a:custGeom>
              <a:rect b="b" l="l" r="r" t="t"/>
              <a:pathLst>
                <a:path extrusionOk="0" h="7167" w="38752">
                  <a:moveTo>
                    <a:pt x="1" y="1"/>
                  </a:moveTo>
                  <a:lnTo>
                    <a:pt x="1" y="5993"/>
                  </a:lnTo>
                  <a:cubicBezTo>
                    <a:pt x="1" y="6641"/>
                    <a:pt x="527" y="7167"/>
                    <a:pt x="1175" y="7167"/>
                  </a:cubicBezTo>
                  <a:lnTo>
                    <a:pt x="38752" y="7167"/>
                  </a:lnTo>
                  <a:lnTo>
                    <a:pt x="38752" y="1"/>
                  </a:lnTo>
                  <a:close/>
                </a:path>
              </a:pathLst>
            </a:custGeom>
            <a:solidFill>
              <a:srgbClr val="5F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476900" y="2675275"/>
              <a:ext cx="968575" cy="178950"/>
            </a:xfrm>
            <a:custGeom>
              <a:rect b="b" l="l" r="r" t="t"/>
              <a:pathLst>
                <a:path extrusionOk="0" h="7158" w="38743">
                  <a:moveTo>
                    <a:pt x="1" y="1"/>
                  </a:moveTo>
                  <a:lnTo>
                    <a:pt x="1" y="5984"/>
                  </a:lnTo>
                  <a:cubicBezTo>
                    <a:pt x="1" y="6632"/>
                    <a:pt x="527" y="7158"/>
                    <a:pt x="1175" y="7158"/>
                  </a:cubicBezTo>
                  <a:lnTo>
                    <a:pt x="38742" y="7158"/>
                  </a:lnTo>
                  <a:lnTo>
                    <a:pt x="38742"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715225" y="2675275"/>
              <a:ext cx="730250" cy="178950"/>
            </a:xfrm>
            <a:custGeom>
              <a:rect b="b" l="l" r="r" t="t"/>
              <a:pathLst>
                <a:path extrusionOk="0" h="7158" w="29210">
                  <a:moveTo>
                    <a:pt x="7157" y="1"/>
                  </a:moveTo>
                  <a:lnTo>
                    <a:pt x="0" y="7158"/>
                  </a:lnTo>
                  <a:lnTo>
                    <a:pt x="29209" y="7158"/>
                  </a:lnTo>
                  <a:lnTo>
                    <a:pt x="29209" y="1"/>
                  </a:ln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809375" y="2380150"/>
              <a:ext cx="303625" cy="474300"/>
            </a:xfrm>
            <a:custGeom>
              <a:rect b="b" l="l" r="r" t="t"/>
              <a:pathLst>
                <a:path extrusionOk="0" h="18972" w="12145">
                  <a:moveTo>
                    <a:pt x="1250" y="0"/>
                  </a:moveTo>
                  <a:cubicBezTo>
                    <a:pt x="564" y="0"/>
                    <a:pt x="1" y="554"/>
                    <a:pt x="1" y="1240"/>
                  </a:cubicBezTo>
                  <a:lnTo>
                    <a:pt x="1" y="18972"/>
                  </a:lnTo>
                  <a:lnTo>
                    <a:pt x="12144" y="18972"/>
                  </a:lnTo>
                  <a:lnTo>
                    <a:pt x="12144" y="1240"/>
                  </a:lnTo>
                  <a:cubicBezTo>
                    <a:pt x="12144" y="554"/>
                    <a:pt x="11590" y="0"/>
                    <a:pt x="109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476900" y="1599450"/>
              <a:ext cx="968575" cy="627175"/>
            </a:xfrm>
            <a:custGeom>
              <a:rect b="b" l="l" r="r" t="t"/>
              <a:pathLst>
                <a:path extrusionOk="0" h="25087" w="38743">
                  <a:moveTo>
                    <a:pt x="19376" y="0"/>
                  </a:moveTo>
                  <a:lnTo>
                    <a:pt x="1" y="17394"/>
                  </a:lnTo>
                  <a:lnTo>
                    <a:pt x="1" y="25086"/>
                  </a:lnTo>
                  <a:lnTo>
                    <a:pt x="19376" y="7692"/>
                  </a:lnTo>
                  <a:lnTo>
                    <a:pt x="38742" y="25086"/>
                  </a:lnTo>
                  <a:lnTo>
                    <a:pt x="38742" y="17394"/>
                  </a:lnTo>
                  <a:lnTo>
                    <a:pt x="19376" y="0"/>
                  </a:ln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323575" y="1579375"/>
              <a:ext cx="1275450" cy="648050"/>
            </a:xfrm>
            <a:custGeom>
              <a:rect b="b" l="l" r="r" t="t"/>
              <a:pathLst>
                <a:path extrusionOk="0" h="25922" w="51018">
                  <a:moveTo>
                    <a:pt x="25506" y="0"/>
                  </a:moveTo>
                  <a:cubicBezTo>
                    <a:pt x="24838" y="0"/>
                    <a:pt x="24171" y="240"/>
                    <a:pt x="23640" y="719"/>
                  </a:cubicBezTo>
                  <a:lnTo>
                    <a:pt x="555" y="21447"/>
                  </a:lnTo>
                  <a:cubicBezTo>
                    <a:pt x="38" y="21907"/>
                    <a:pt x="1" y="22686"/>
                    <a:pt x="461" y="23203"/>
                  </a:cubicBezTo>
                  <a:lnTo>
                    <a:pt x="2536" y="25513"/>
                  </a:lnTo>
                  <a:cubicBezTo>
                    <a:pt x="2777" y="25784"/>
                    <a:pt x="3115" y="25921"/>
                    <a:pt x="3454" y="25921"/>
                  </a:cubicBezTo>
                  <a:cubicBezTo>
                    <a:pt x="3750" y="25921"/>
                    <a:pt x="4047" y="25817"/>
                    <a:pt x="4283" y="25607"/>
                  </a:cubicBezTo>
                  <a:lnTo>
                    <a:pt x="25509" y="6551"/>
                  </a:lnTo>
                  <a:lnTo>
                    <a:pt x="46726" y="25607"/>
                  </a:lnTo>
                  <a:cubicBezTo>
                    <a:pt x="46962" y="25817"/>
                    <a:pt x="47259" y="25921"/>
                    <a:pt x="47556" y="25921"/>
                  </a:cubicBezTo>
                  <a:cubicBezTo>
                    <a:pt x="47896" y="25921"/>
                    <a:pt x="48236" y="25784"/>
                    <a:pt x="48482" y="25513"/>
                  </a:cubicBezTo>
                  <a:lnTo>
                    <a:pt x="50558" y="23203"/>
                  </a:lnTo>
                  <a:cubicBezTo>
                    <a:pt x="51018" y="22686"/>
                    <a:pt x="50971" y="21907"/>
                    <a:pt x="50464" y="21447"/>
                  </a:cubicBezTo>
                  <a:lnTo>
                    <a:pt x="27378" y="719"/>
                  </a:lnTo>
                  <a:cubicBezTo>
                    <a:pt x="26843" y="240"/>
                    <a:pt x="26174" y="0"/>
                    <a:pt x="25506"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1015775" y="2593800"/>
              <a:ext cx="46275" cy="71875"/>
            </a:xfrm>
            <a:custGeom>
              <a:rect b="b" l="l" r="r" t="t"/>
              <a:pathLst>
                <a:path extrusionOk="0" h="2875" w="1851">
                  <a:moveTo>
                    <a:pt x="921" y="1"/>
                  </a:moveTo>
                  <a:cubicBezTo>
                    <a:pt x="413" y="1"/>
                    <a:pt x="0" y="424"/>
                    <a:pt x="19" y="940"/>
                  </a:cubicBezTo>
                  <a:lnTo>
                    <a:pt x="19" y="1964"/>
                  </a:lnTo>
                  <a:cubicBezTo>
                    <a:pt x="19" y="2471"/>
                    <a:pt x="423" y="2875"/>
                    <a:pt x="921" y="2875"/>
                  </a:cubicBezTo>
                  <a:cubicBezTo>
                    <a:pt x="1428" y="2875"/>
                    <a:pt x="1832" y="2471"/>
                    <a:pt x="1832" y="1964"/>
                  </a:cubicBezTo>
                  <a:lnTo>
                    <a:pt x="1832" y="940"/>
                  </a:lnTo>
                  <a:cubicBezTo>
                    <a:pt x="1850" y="424"/>
                    <a:pt x="1437" y="1"/>
                    <a:pt x="921" y="1"/>
                  </a:cubicBezTo>
                  <a:close/>
                </a:path>
              </a:pathLst>
            </a:custGeom>
            <a:solidFill>
              <a:srgbClr val="66AAA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827225" y="2009625"/>
              <a:ext cx="258075" cy="248250"/>
            </a:xfrm>
            <a:custGeom>
              <a:rect b="b" l="l" r="r" t="t"/>
              <a:pathLst>
                <a:path extrusionOk="0" h="9930" w="10323">
                  <a:moveTo>
                    <a:pt x="5363" y="1"/>
                  </a:moveTo>
                  <a:cubicBezTo>
                    <a:pt x="3353" y="1"/>
                    <a:pt x="1541" y="1203"/>
                    <a:pt x="771" y="3063"/>
                  </a:cubicBezTo>
                  <a:cubicBezTo>
                    <a:pt x="0" y="4922"/>
                    <a:pt x="432" y="7054"/>
                    <a:pt x="1851" y="8472"/>
                  </a:cubicBezTo>
                  <a:cubicBezTo>
                    <a:pt x="2801" y="9422"/>
                    <a:pt x="4071" y="9930"/>
                    <a:pt x="5365" y="9930"/>
                  </a:cubicBezTo>
                  <a:cubicBezTo>
                    <a:pt x="6003" y="9930"/>
                    <a:pt x="6647" y="9807"/>
                    <a:pt x="7260" y="9553"/>
                  </a:cubicBezTo>
                  <a:cubicBezTo>
                    <a:pt x="9120" y="8782"/>
                    <a:pt x="10322" y="6970"/>
                    <a:pt x="10322" y="4960"/>
                  </a:cubicBezTo>
                  <a:cubicBezTo>
                    <a:pt x="10322" y="2217"/>
                    <a:pt x="8106" y="1"/>
                    <a:pt x="5363" y="1"/>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1235775" y="2642175"/>
              <a:ext cx="355775" cy="212275"/>
            </a:xfrm>
            <a:custGeom>
              <a:rect b="b" l="l" r="r" t="t"/>
              <a:pathLst>
                <a:path extrusionOk="0" h="8491" w="14231">
                  <a:moveTo>
                    <a:pt x="7316" y="1"/>
                  </a:moveTo>
                  <a:cubicBezTo>
                    <a:pt x="7155" y="1"/>
                    <a:pt x="6992" y="7"/>
                    <a:pt x="6828" y="19"/>
                  </a:cubicBezTo>
                  <a:cubicBezTo>
                    <a:pt x="2658" y="339"/>
                    <a:pt x="0" y="4603"/>
                    <a:pt x="1541" y="8491"/>
                  </a:cubicBezTo>
                  <a:lnTo>
                    <a:pt x="12201" y="8491"/>
                  </a:lnTo>
                  <a:cubicBezTo>
                    <a:pt x="12745" y="8482"/>
                    <a:pt x="13215" y="8106"/>
                    <a:pt x="13346" y="7580"/>
                  </a:cubicBezTo>
                  <a:cubicBezTo>
                    <a:pt x="14230" y="3665"/>
                    <a:pt x="11241" y="1"/>
                    <a:pt x="7316" y="1"/>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 name="Google Shape;360;p18"/>
          <p:cNvGrpSpPr/>
          <p:nvPr/>
        </p:nvGrpSpPr>
        <p:grpSpPr>
          <a:xfrm>
            <a:off x="7332398" y="4014452"/>
            <a:ext cx="1140342" cy="1072946"/>
            <a:chOff x="5747675" y="2580200"/>
            <a:chExt cx="1629525" cy="1502725"/>
          </a:xfrm>
        </p:grpSpPr>
        <p:sp>
          <p:nvSpPr>
            <p:cNvPr id="361" name="Google Shape;361;p18"/>
            <p:cNvSpPr/>
            <p:nvPr/>
          </p:nvSpPr>
          <p:spPr>
            <a:xfrm>
              <a:off x="7149400" y="3843875"/>
              <a:ext cx="68375" cy="170725"/>
            </a:xfrm>
            <a:custGeom>
              <a:rect b="b" l="l" r="r" t="t"/>
              <a:pathLst>
                <a:path extrusionOk="0" h="6829" w="2735">
                  <a:moveTo>
                    <a:pt x="1372" y="0"/>
                  </a:moveTo>
                  <a:cubicBezTo>
                    <a:pt x="555" y="0"/>
                    <a:pt x="1" y="545"/>
                    <a:pt x="1" y="1362"/>
                  </a:cubicBezTo>
                  <a:lnTo>
                    <a:pt x="1" y="6828"/>
                  </a:lnTo>
                  <a:lnTo>
                    <a:pt x="2734" y="6828"/>
                  </a:lnTo>
                  <a:lnTo>
                    <a:pt x="2734" y="1362"/>
                  </a:lnTo>
                  <a:cubicBezTo>
                    <a:pt x="2734" y="545"/>
                    <a:pt x="2189" y="0"/>
                    <a:pt x="137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6534700" y="2580200"/>
              <a:ext cx="68350" cy="205000"/>
            </a:xfrm>
            <a:custGeom>
              <a:rect b="b" l="l" r="r" t="t"/>
              <a:pathLst>
                <a:path extrusionOk="0" h="8200" w="2734">
                  <a:moveTo>
                    <a:pt x="1372" y="0"/>
                  </a:moveTo>
                  <a:cubicBezTo>
                    <a:pt x="546" y="0"/>
                    <a:pt x="1" y="545"/>
                    <a:pt x="1" y="1371"/>
                  </a:cubicBezTo>
                  <a:lnTo>
                    <a:pt x="1" y="6828"/>
                  </a:lnTo>
                  <a:cubicBezTo>
                    <a:pt x="1" y="7655"/>
                    <a:pt x="546" y="8199"/>
                    <a:pt x="1372" y="8199"/>
                  </a:cubicBezTo>
                  <a:cubicBezTo>
                    <a:pt x="2189" y="8199"/>
                    <a:pt x="2734" y="7655"/>
                    <a:pt x="2734" y="6828"/>
                  </a:cubicBezTo>
                  <a:lnTo>
                    <a:pt x="2734" y="1371"/>
                  </a:lnTo>
                  <a:cubicBezTo>
                    <a:pt x="2734" y="545"/>
                    <a:pt x="2189" y="0"/>
                    <a:pt x="1372"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6159025" y="2750900"/>
              <a:ext cx="819725" cy="1263700"/>
            </a:xfrm>
            <a:custGeom>
              <a:rect b="b" l="l" r="r" t="t"/>
              <a:pathLst>
                <a:path extrusionOk="0" h="50548" w="32789">
                  <a:moveTo>
                    <a:pt x="10933" y="0"/>
                  </a:moveTo>
                  <a:cubicBezTo>
                    <a:pt x="10106" y="0"/>
                    <a:pt x="9562" y="545"/>
                    <a:pt x="9562" y="1371"/>
                  </a:cubicBezTo>
                  <a:lnTo>
                    <a:pt x="9562" y="4104"/>
                  </a:lnTo>
                  <a:cubicBezTo>
                    <a:pt x="9562" y="4921"/>
                    <a:pt x="9017" y="5466"/>
                    <a:pt x="8200" y="5466"/>
                  </a:cubicBezTo>
                  <a:lnTo>
                    <a:pt x="1372" y="5466"/>
                  </a:lnTo>
                  <a:cubicBezTo>
                    <a:pt x="545" y="5466"/>
                    <a:pt x="1" y="6011"/>
                    <a:pt x="1" y="6837"/>
                  </a:cubicBezTo>
                  <a:lnTo>
                    <a:pt x="1" y="50547"/>
                  </a:lnTo>
                  <a:lnTo>
                    <a:pt x="32788" y="50547"/>
                  </a:lnTo>
                  <a:lnTo>
                    <a:pt x="32788" y="6828"/>
                  </a:lnTo>
                  <a:cubicBezTo>
                    <a:pt x="32788" y="6011"/>
                    <a:pt x="32243" y="5466"/>
                    <a:pt x="31426" y="5466"/>
                  </a:cubicBezTo>
                  <a:lnTo>
                    <a:pt x="24589" y="5466"/>
                  </a:lnTo>
                  <a:cubicBezTo>
                    <a:pt x="23772" y="5466"/>
                    <a:pt x="23227" y="4921"/>
                    <a:pt x="23227" y="4104"/>
                  </a:cubicBezTo>
                  <a:lnTo>
                    <a:pt x="23227" y="1371"/>
                  </a:lnTo>
                  <a:cubicBezTo>
                    <a:pt x="23227" y="554"/>
                    <a:pt x="22682" y="0"/>
                    <a:pt x="2185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6261400" y="2990150"/>
              <a:ext cx="614975" cy="136450"/>
            </a:xfrm>
            <a:custGeom>
              <a:rect b="b" l="l" r="r" t="t"/>
              <a:pathLst>
                <a:path extrusionOk="0" h="5458" w="24599">
                  <a:moveTo>
                    <a:pt x="1372" y="0"/>
                  </a:moveTo>
                  <a:cubicBezTo>
                    <a:pt x="555" y="0"/>
                    <a:pt x="1" y="536"/>
                    <a:pt x="1" y="1362"/>
                  </a:cubicBezTo>
                  <a:lnTo>
                    <a:pt x="1" y="4095"/>
                  </a:lnTo>
                  <a:cubicBezTo>
                    <a:pt x="1" y="4912"/>
                    <a:pt x="545" y="5457"/>
                    <a:pt x="1372" y="5457"/>
                  </a:cubicBezTo>
                  <a:lnTo>
                    <a:pt x="23227" y="5457"/>
                  </a:lnTo>
                  <a:cubicBezTo>
                    <a:pt x="24044" y="5457"/>
                    <a:pt x="24598" y="491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6261400" y="3194900"/>
              <a:ext cx="614975" cy="136675"/>
            </a:xfrm>
            <a:custGeom>
              <a:rect b="b" l="l" r="r" t="t"/>
              <a:pathLst>
                <a:path extrusionOk="0" h="5467" w="24599">
                  <a:moveTo>
                    <a:pt x="1372" y="0"/>
                  </a:moveTo>
                  <a:cubicBezTo>
                    <a:pt x="555" y="0"/>
                    <a:pt x="1" y="545"/>
                    <a:pt x="1" y="1371"/>
                  </a:cubicBezTo>
                  <a:lnTo>
                    <a:pt x="1" y="4104"/>
                  </a:lnTo>
                  <a:cubicBezTo>
                    <a:pt x="1" y="4921"/>
                    <a:pt x="545" y="5466"/>
                    <a:pt x="1372" y="5466"/>
                  </a:cubicBezTo>
                  <a:lnTo>
                    <a:pt x="23227" y="5466"/>
                  </a:lnTo>
                  <a:cubicBezTo>
                    <a:pt x="24044" y="5466"/>
                    <a:pt x="24598" y="4921"/>
                    <a:pt x="24598" y="4104"/>
                  </a:cubicBezTo>
                  <a:lnTo>
                    <a:pt x="24598" y="1371"/>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6261400" y="3399875"/>
              <a:ext cx="614975" cy="136675"/>
            </a:xfrm>
            <a:custGeom>
              <a:rect b="b" l="l" r="r" t="t"/>
              <a:pathLst>
                <a:path extrusionOk="0" h="5467" w="24599">
                  <a:moveTo>
                    <a:pt x="1372" y="0"/>
                  </a:moveTo>
                  <a:cubicBezTo>
                    <a:pt x="555" y="0"/>
                    <a:pt x="1" y="545"/>
                    <a:pt x="1" y="1362"/>
                  </a:cubicBezTo>
                  <a:lnTo>
                    <a:pt x="1" y="4095"/>
                  </a:lnTo>
                  <a:cubicBezTo>
                    <a:pt x="1" y="492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6261400" y="3604850"/>
              <a:ext cx="614975" cy="136675"/>
            </a:xfrm>
            <a:custGeom>
              <a:rect b="b" l="l" r="r" t="t"/>
              <a:pathLst>
                <a:path extrusionOk="0" h="5467" w="24599">
                  <a:moveTo>
                    <a:pt x="1372" y="0"/>
                  </a:moveTo>
                  <a:cubicBezTo>
                    <a:pt x="555" y="0"/>
                    <a:pt x="1" y="545"/>
                    <a:pt x="1" y="1362"/>
                  </a:cubicBezTo>
                  <a:lnTo>
                    <a:pt x="1" y="4095"/>
                  </a:lnTo>
                  <a:cubicBezTo>
                    <a:pt x="1" y="4912"/>
                    <a:pt x="545" y="5466"/>
                    <a:pt x="1372" y="5466"/>
                  </a:cubicBezTo>
                  <a:lnTo>
                    <a:pt x="23227" y="5466"/>
                  </a:lnTo>
                  <a:cubicBezTo>
                    <a:pt x="24044" y="5466"/>
                    <a:pt x="24598" y="4922"/>
                    <a:pt x="24598" y="4095"/>
                  </a:cubicBezTo>
                  <a:lnTo>
                    <a:pt x="24598" y="1362"/>
                  </a:lnTo>
                  <a:cubicBezTo>
                    <a:pt x="24598" y="545"/>
                    <a:pt x="24053" y="0"/>
                    <a:pt x="23227"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5817625" y="4014575"/>
              <a:ext cx="1502750" cy="68350"/>
            </a:xfrm>
            <a:custGeom>
              <a:rect b="b" l="l" r="r" t="t"/>
              <a:pathLst>
                <a:path extrusionOk="0" h="2734" w="60110">
                  <a:moveTo>
                    <a:pt x="1363" y="0"/>
                  </a:moveTo>
                  <a:cubicBezTo>
                    <a:pt x="546" y="0"/>
                    <a:pt x="1" y="545"/>
                    <a:pt x="1" y="1371"/>
                  </a:cubicBezTo>
                  <a:cubicBezTo>
                    <a:pt x="1" y="2188"/>
                    <a:pt x="546" y="2733"/>
                    <a:pt x="1363" y="2733"/>
                  </a:cubicBezTo>
                  <a:lnTo>
                    <a:pt x="58738" y="2733"/>
                  </a:lnTo>
                  <a:cubicBezTo>
                    <a:pt x="59555" y="2733"/>
                    <a:pt x="60109" y="2188"/>
                    <a:pt x="60109" y="1371"/>
                  </a:cubicBezTo>
                  <a:cubicBezTo>
                    <a:pt x="60109" y="545"/>
                    <a:pt x="59565" y="0"/>
                    <a:pt x="58738"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8"/>
            <p:cNvSpPr/>
            <p:nvPr/>
          </p:nvSpPr>
          <p:spPr>
            <a:xfrm>
              <a:off x="6466375" y="3809600"/>
              <a:ext cx="205000" cy="205000"/>
            </a:xfrm>
            <a:custGeom>
              <a:rect b="b" l="l" r="r" t="t"/>
              <a:pathLst>
                <a:path extrusionOk="0" h="8200" w="8200">
                  <a:moveTo>
                    <a:pt x="1" y="0"/>
                  </a:moveTo>
                  <a:lnTo>
                    <a:pt x="1" y="8199"/>
                  </a:lnTo>
                  <a:lnTo>
                    <a:pt x="8200" y="8199"/>
                  </a:lnTo>
                  <a:lnTo>
                    <a:pt x="8200" y="0"/>
                  </a:ln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p:nvPr/>
          </p:nvSpPr>
          <p:spPr>
            <a:xfrm>
              <a:off x="6739700" y="3809600"/>
              <a:ext cx="136675" cy="136675"/>
            </a:xfrm>
            <a:custGeom>
              <a:rect b="b" l="l" r="r" t="t"/>
              <a:pathLst>
                <a:path extrusionOk="0" h="5467" w="5467">
                  <a:moveTo>
                    <a:pt x="1362" y="0"/>
                  </a:moveTo>
                  <a:cubicBezTo>
                    <a:pt x="545" y="0"/>
                    <a:pt x="0" y="545"/>
                    <a:pt x="0" y="1371"/>
                  </a:cubicBezTo>
                  <a:lnTo>
                    <a:pt x="0" y="4104"/>
                  </a:lnTo>
                  <a:cubicBezTo>
                    <a:pt x="0" y="4921"/>
                    <a:pt x="545" y="5466"/>
                    <a:pt x="1362" y="5466"/>
                  </a:cubicBezTo>
                  <a:lnTo>
                    <a:pt x="4095" y="5466"/>
                  </a:lnTo>
                  <a:cubicBezTo>
                    <a:pt x="4912" y="5466"/>
                    <a:pt x="5466" y="4921"/>
                    <a:pt x="5466" y="4104"/>
                  </a:cubicBezTo>
                  <a:lnTo>
                    <a:pt x="5466" y="1371"/>
                  </a:lnTo>
                  <a:cubicBezTo>
                    <a:pt x="5466" y="554"/>
                    <a:pt x="4921" y="0"/>
                    <a:pt x="409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8"/>
            <p:cNvSpPr/>
            <p:nvPr/>
          </p:nvSpPr>
          <p:spPr>
            <a:xfrm>
              <a:off x="6261400" y="3809600"/>
              <a:ext cx="136675" cy="136675"/>
            </a:xfrm>
            <a:custGeom>
              <a:rect b="b" l="l" r="r" t="t"/>
              <a:pathLst>
                <a:path extrusionOk="0" h="5467" w="5467">
                  <a:moveTo>
                    <a:pt x="1372" y="0"/>
                  </a:moveTo>
                  <a:cubicBezTo>
                    <a:pt x="555" y="0"/>
                    <a:pt x="1" y="545"/>
                    <a:pt x="1" y="1371"/>
                  </a:cubicBezTo>
                  <a:lnTo>
                    <a:pt x="1" y="4104"/>
                  </a:lnTo>
                  <a:cubicBezTo>
                    <a:pt x="1" y="4921"/>
                    <a:pt x="545" y="5466"/>
                    <a:pt x="1372" y="5466"/>
                  </a:cubicBezTo>
                  <a:lnTo>
                    <a:pt x="4105" y="5466"/>
                  </a:lnTo>
                  <a:cubicBezTo>
                    <a:pt x="4922" y="5466"/>
                    <a:pt x="5467" y="4921"/>
                    <a:pt x="5467" y="4104"/>
                  </a:cubicBezTo>
                  <a:lnTo>
                    <a:pt x="5467" y="1371"/>
                  </a:lnTo>
                  <a:cubicBezTo>
                    <a:pt x="5467" y="554"/>
                    <a:pt x="4922" y="0"/>
                    <a:pt x="4105" y="0"/>
                  </a:cubicBezTo>
                  <a:close/>
                </a:path>
              </a:pathLst>
            </a:custGeom>
            <a:solidFill>
              <a:srgbClr val="37344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8"/>
            <p:cNvSpPr/>
            <p:nvPr/>
          </p:nvSpPr>
          <p:spPr>
            <a:xfrm>
              <a:off x="6364000" y="2750900"/>
              <a:ext cx="409750" cy="136675"/>
            </a:xfrm>
            <a:custGeom>
              <a:rect b="b" l="l" r="r" t="t"/>
              <a:pathLst>
                <a:path extrusionOk="0" h="5467" w="16390">
                  <a:moveTo>
                    <a:pt x="2734" y="0"/>
                  </a:moveTo>
                  <a:cubicBezTo>
                    <a:pt x="1907" y="0"/>
                    <a:pt x="1363" y="554"/>
                    <a:pt x="1363" y="1371"/>
                  </a:cubicBezTo>
                  <a:lnTo>
                    <a:pt x="1363" y="4104"/>
                  </a:lnTo>
                  <a:cubicBezTo>
                    <a:pt x="1363" y="4921"/>
                    <a:pt x="818" y="5466"/>
                    <a:pt x="1" y="5466"/>
                  </a:cubicBezTo>
                  <a:lnTo>
                    <a:pt x="16390" y="5466"/>
                  </a:lnTo>
                  <a:cubicBezTo>
                    <a:pt x="15573" y="5466"/>
                    <a:pt x="15028" y="4921"/>
                    <a:pt x="15028" y="4104"/>
                  </a:cubicBezTo>
                  <a:lnTo>
                    <a:pt x="15028" y="1371"/>
                  </a:lnTo>
                  <a:cubicBezTo>
                    <a:pt x="15028" y="554"/>
                    <a:pt x="14483" y="0"/>
                    <a:pt x="13657" y="0"/>
                  </a:cubicBezTo>
                  <a:close/>
                </a:path>
              </a:pathLst>
            </a:custGeom>
            <a:solidFill>
              <a:srgbClr val="F9B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8"/>
            <p:cNvSpPr/>
            <p:nvPr/>
          </p:nvSpPr>
          <p:spPr>
            <a:xfrm>
              <a:off x="6569000" y="3912200"/>
              <a:ext cx="34050" cy="34075"/>
            </a:xfrm>
            <a:custGeom>
              <a:rect b="b" l="l" r="r" t="t"/>
              <a:pathLst>
                <a:path extrusionOk="0" h="1363" w="1362">
                  <a:moveTo>
                    <a:pt x="676" y="0"/>
                  </a:moveTo>
                  <a:cubicBezTo>
                    <a:pt x="301" y="0"/>
                    <a:pt x="0" y="301"/>
                    <a:pt x="0" y="686"/>
                  </a:cubicBezTo>
                  <a:cubicBezTo>
                    <a:pt x="0" y="1062"/>
                    <a:pt x="301" y="1362"/>
                    <a:pt x="676" y="1362"/>
                  </a:cubicBezTo>
                  <a:cubicBezTo>
                    <a:pt x="1052" y="1362"/>
                    <a:pt x="1362" y="1062"/>
                    <a:pt x="1362" y="686"/>
                  </a:cubicBezTo>
                  <a:cubicBezTo>
                    <a:pt x="1362" y="301"/>
                    <a:pt x="1052" y="0"/>
                    <a:pt x="67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8"/>
            <p:cNvSpPr/>
            <p:nvPr/>
          </p:nvSpPr>
          <p:spPr>
            <a:xfrm>
              <a:off x="6534700" y="3912200"/>
              <a:ext cx="34075" cy="34075"/>
            </a:xfrm>
            <a:custGeom>
              <a:rect b="b" l="l" r="r" t="t"/>
              <a:pathLst>
                <a:path extrusionOk="0" h="1363" w="1363">
                  <a:moveTo>
                    <a:pt x="686" y="0"/>
                  </a:moveTo>
                  <a:cubicBezTo>
                    <a:pt x="311" y="0"/>
                    <a:pt x="1" y="301"/>
                    <a:pt x="1" y="686"/>
                  </a:cubicBezTo>
                  <a:cubicBezTo>
                    <a:pt x="1" y="1062"/>
                    <a:pt x="311" y="1362"/>
                    <a:pt x="686" y="1362"/>
                  </a:cubicBezTo>
                  <a:cubicBezTo>
                    <a:pt x="1062" y="1362"/>
                    <a:pt x="1363" y="1062"/>
                    <a:pt x="1363" y="686"/>
                  </a:cubicBezTo>
                  <a:cubicBezTo>
                    <a:pt x="1363" y="301"/>
                    <a:pt x="1062" y="0"/>
                    <a:pt x="686" y="0"/>
                  </a:cubicBezTo>
                  <a:close/>
                </a:path>
              </a:pathLst>
            </a:custGeom>
            <a:solidFill>
              <a:srgbClr val="FFE48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8"/>
            <p:cNvSpPr/>
            <p:nvPr/>
          </p:nvSpPr>
          <p:spPr>
            <a:xfrm>
              <a:off x="5747675" y="3537800"/>
              <a:ext cx="399875" cy="384750"/>
            </a:xfrm>
            <a:custGeom>
              <a:rect b="b" l="l" r="r" t="t"/>
              <a:pathLst>
                <a:path extrusionOk="0" h="15390" w="15995">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3"/>
                    <a:pt x="15995" y="7688"/>
                  </a:cubicBezTo>
                  <a:cubicBezTo>
                    <a:pt x="15985" y="4579"/>
                    <a:pt x="14116" y="1771"/>
                    <a:pt x="11242" y="588"/>
                  </a:cubicBezTo>
                  <a:cubicBezTo>
                    <a:pt x="10289" y="192"/>
                    <a:pt x="9288" y="0"/>
                    <a:pt x="8295" y="0"/>
                  </a:cubicBezTo>
                  <a:close/>
                </a:path>
              </a:pathLst>
            </a:custGeom>
            <a:solidFill>
              <a:srgbClr val="9AD7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8"/>
            <p:cNvSpPr/>
            <p:nvPr/>
          </p:nvSpPr>
          <p:spPr>
            <a:xfrm>
              <a:off x="5747675" y="3314750"/>
              <a:ext cx="399875" cy="384750"/>
            </a:xfrm>
            <a:custGeom>
              <a:rect b="b" l="l" r="r" t="t"/>
              <a:pathLst>
                <a:path extrusionOk="0" h="15390" w="15995">
                  <a:moveTo>
                    <a:pt x="8295" y="0"/>
                  </a:moveTo>
                  <a:cubicBezTo>
                    <a:pt x="6293" y="0"/>
                    <a:pt x="4324" y="781"/>
                    <a:pt x="2855" y="2250"/>
                  </a:cubicBezTo>
                  <a:cubicBezTo>
                    <a:pt x="657" y="4457"/>
                    <a:pt x="0" y="7763"/>
                    <a:pt x="1193" y="10637"/>
                  </a:cubicBezTo>
                  <a:cubicBezTo>
                    <a:pt x="2376" y="13511"/>
                    <a:pt x="5184" y="15389"/>
                    <a:pt x="8303" y="15389"/>
                  </a:cubicBezTo>
                  <a:cubicBezTo>
                    <a:pt x="12548" y="15380"/>
                    <a:pt x="15985" y="11942"/>
                    <a:pt x="15995" y="7688"/>
                  </a:cubicBezTo>
                  <a:cubicBezTo>
                    <a:pt x="15985" y="4579"/>
                    <a:pt x="14116" y="1771"/>
                    <a:pt x="11242" y="588"/>
                  </a:cubicBezTo>
                  <a:cubicBezTo>
                    <a:pt x="10289" y="192"/>
                    <a:pt x="9288" y="0"/>
                    <a:pt x="8295"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8"/>
            <p:cNvSpPr/>
            <p:nvPr/>
          </p:nvSpPr>
          <p:spPr>
            <a:xfrm>
              <a:off x="6977300" y="3514325"/>
              <a:ext cx="399900" cy="384750"/>
            </a:xfrm>
            <a:custGeom>
              <a:rect b="b" l="l" r="r" t="t"/>
              <a:pathLst>
                <a:path extrusionOk="0" h="15390" w="15996">
                  <a:moveTo>
                    <a:pt x="8298" y="0"/>
                  </a:moveTo>
                  <a:cubicBezTo>
                    <a:pt x="6299" y="0"/>
                    <a:pt x="4334" y="781"/>
                    <a:pt x="2865" y="2250"/>
                  </a:cubicBezTo>
                  <a:cubicBezTo>
                    <a:pt x="658" y="4457"/>
                    <a:pt x="1" y="7763"/>
                    <a:pt x="1193" y="10637"/>
                  </a:cubicBezTo>
                  <a:cubicBezTo>
                    <a:pt x="2386" y="13511"/>
                    <a:pt x="5194" y="15389"/>
                    <a:pt x="8303" y="15389"/>
                  </a:cubicBezTo>
                  <a:cubicBezTo>
                    <a:pt x="12548" y="15380"/>
                    <a:pt x="15995" y="11942"/>
                    <a:pt x="15995" y="7688"/>
                  </a:cubicBezTo>
                  <a:cubicBezTo>
                    <a:pt x="15995" y="4579"/>
                    <a:pt x="14117" y="1771"/>
                    <a:pt x="11243" y="588"/>
                  </a:cubicBezTo>
                  <a:cubicBezTo>
                    <a:pt x="10290" y="192"/>
                    <a:pt x="9290" y="0"/>
                    <a:pt x="8298" y="0"/>
                  </a:cubicBezTo>
                  <a:close/>
                </a:path>
              </a:pathLst>
            </a:custGeom>
            <a:solidFill>
              <a:srgbClr val="74C1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mc:AlternateContent>
    <mc:Choice Requires="p14">
      <p:transition spd="slow" p14:dur="10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1" name="Shape 381"/>
        <p:cNvGrpSpPr/>
        <p:nvPr/>
      </p:nvGrpSpPr>
      <p:grpSpPr>
        <a:xfrm>
          <a:off x="0" y="0"/>
          <a:ext cx="0" cy="0"/>
          <a:chOff x="0" y="0"/>
          <a:chExt cx="0" cy="0"/>
        </a:xfrm>
      </p:grpSpPr>
      <p:sp>
        <p:nvSpPr>
          <p:cNvPr id="382" name="Google Shape;382;p19"/>
          <p:cNvSpPr txBox="1"/>
          <p:nvPr>
            <p:ph type="ctrTitle"/>
          </p:nvPr>
        </p:nvSpPr>
        <p:spPr>
          <a:xfrm flipH="1">
            <a:off x="250150" y="128600"/>
            <a:ext cx="9168600" cy="670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Flow of House Price Prediction</a:t>
            </a:r>
            <a:endParaRPr/>
          </a:p>
        </p:txBody>
      </p:sp>
      <p:grpSp>
        <p:nvGrpSpPr>
          <p:cNvPr id="383" name="Google Shape;383;p19"/>
          <p:cNvGrpSpPr/>
          <p:nvPr/>
        </p:nvGrpSpPr>
        <p:grpSpPr>
          <a:xfrm>
            <a:off x="457210" y="1090421"/>
            <a:ext cx="8835302" cy="3483953"/>
            <a:chOff x="5793258" y="2247269"/>
            <a:chExt cx="1400228" cy="629486"/>
          </a:xfrm>
        </p:grpSpPr>
        <p:sp>
          <p:nvSpPr>
            <p:cNvPr id="384" name="Google Shape;384;p19"/>
            <p:cNvSpPr/>
            <p:nvPr/>
          </p:nvSpPr>
          <p:spPr>
            <a:xfrm>
              <a:off x="5793258" y="2247269"/>
              <a:ext cx="243201" cy="268539"/>
            </a:xfrm>
            <a:custGeom>
              <a:rect b="b" l="l" r="r" t="t"/>
              <a:pathLst>
                <a:path extrusionOk="0" h="5225" w="4732">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latin typeface="Times New Roman"/>
                  <a:ea typeface="Times New Roman"/>
                  <a:cs typeface="Times New Roman"/>
                  <a:sym typeface="Times New Roman"/>
                </a:rPr>
                <a:t>Data collection</a:t>
              </a:r>
              <a:endParaRPr b="1" sz="11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latin typeface="Times New Roman"/>
                  <a:ea typeface="Times New Roman"/>
                  <a:cs typeface="Times New Roman"/>
                  <a:sym typeface="Times New Roman"/>
                </a:rPr>
                <a:t>Raw data collected from Zillow, Greatschools, FBI, BEA websites</a:t>
              </a:r>
              <a:endParaRPr sz="11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ctr">
                <a:spcBef>
                  <a:spcPts val="0"/>
                </a:spcBef>
                <a:spcAft>
                  <a:spcPts val="0"/>
                </a:spcAft>
                <a:buNone/>
              </a:pPr>
              <a:r>
                <a:t/>
              </a:r>
              <a:endParaRPr sz="1100">
                <a:latin typeface="Times New Roman"/>
                <a:ea typeface="Times New Roman"/>
                <a:cs typeface="Times New Roman"/>
                <a:sym typeface="Times New Roman"/>
              </a:endParaRPr>
            </a:p>
          </p:txBody>
        </p:sp>
        <p:sp>
          <p:nvSpPr>
            <p:cNvPr id="385" name="Google Shape;385;p19"/>
            <p:cNvSpPr/>
            <p:nvPr/>
          </p:nvSpPr>
          <p:spPr>
            <a:xfrm>
              <a:off x="6248567" y="2247269"/>
              <a:ext cx="242584" cy="268539"/>
            </a:xfrm>
            <a:custGeom>
              <a:rect b="b" l="l" r="r" t="t"/>
              <a:pathLst>
                <a:path extrusionOk="0" h="5225" w="472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Data Cleaning</a:t>
              </a:r>
              <a:endParaRPr b="1"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Removed outliers, missing values, unwanted features.</a:t>
              </a:r>
              <a:endParaRPr b="1" sz="11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ctr">
                <a:spcBef>
                  <a:spcPts val="0"/>
                </a:spcBef>
                <a:spcAft>
                  <a:spcPts val="0"/>
                </a:spcAft>
                <a:buNone/>
              </a:pPr>
              <a:r>
                <a:t/>
              </a:r>
              <a:endParaRPr sz="1100">
                <a:latin typeface="Times New Roman"/>
                <a:ea typeface="Times New Roman"/>
                <a:cs typeface="Times New Roman"/>
                <a:sym typeface="Times New Roman"/>
              </a:endParaRPr>
            </a:p>
          </p:txBody>
        </p:sp>
        <p:sp>
          <p:nvSpPr>
            <p:cNvPr id="386" name="Google Shape;386;p19"/>
            <p:cNvSpPr/>
            <p:nvPr/>
          </p:nvSpPr>
          <p:spPr>
            <a:xfrm>
              <a:off x="6016775" y="2608216"/>
              <a:ext cx="243253" cy="268539"/>
            </a:xfrm>
            <a:custGeom>
              <a:rect b="b" l="l" r="r" t="t"/>
              <a:pathLst>
                <a:path extrusionOk="0" h="5225" w="4733">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100">
                <a:latin typeface="Times New Roman"/>
                <a:ea typeface="Times New Roman"/>
                <a:cs typeface="Times New Roman"/>
                <a:sym typeface="Times New Roman"/>
              </a:endParaRPr>
            </a:p>
            <a:p>
              <a:pPr indent="0" lvl="0" marL="0" rtl="0" algn="ctr">
                <a:spcBef>
                  <a:spcPts val="0"/>
                </a:spcBef>
                <a:spcAft>
                  <a:spcPts val="0"/>
                </a:spcAft>
                <a:buNone/>
              </a:pPr>
              <a:r>
                <a:t/>
              </a:r>
              <a:endParaRPr sz="11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Data Exploration</a:t>
              </a:r>
              <a:endParaRPr b="1"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b="1"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Used Histograms, Box plots, heatmap to find outliers, distributions and correlation among features</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ctr">
                <a:spcBef>
                  <a:spcPts val="0"/>
                </a:spcBef>
                <a:spcAft>
                  <a:spcPts val="0"/>
                </a:spcAft>
                <a:buNone/>
              </a:pPr>
              <a:r>
                <a:t/>
              </a:r>
              <a:endParaRPr sz="1100">
                <a:latin typeface="Times New Roman"/>
                <a:ea typeface="Times New Roman"/>
                <a:cs typeface="Times New Roman"/>
                <a:sym typeface="Times New Roman"/>
              </a:endParaRPr>
            </a:p>
          </p:txBody>
        </p:sp>
        <p:sp>
          <p:nvSpPr>
            <p:cNvPr id="387" name="Google Shape;387;p19"/>
            <p:cNvSpPr/>
            <p:nvPr/>
          </p:nvSpPr>
          <p:spPr>
            <a:xfrm>
              <a:off x="6474653" y="2608216"/>
              <a:ext cx="243201" cy="268539"/>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Data Transformation</a:t>
              </a:r>
              <a:endParaRPr b="1"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rPr lang="en" sz="1100">
                  <a:solidFill>
                    <a:schemeClr val="dk1"/>
                  </a:solidFill>
                  <a:latin typeface="Times New Roman"/>
                  <a:ea typeface="Times New Roman"/>
                  <a:cs typeface="Times New Roman"/>
                  <a:sym typeface="Times New Roman"/>
                </a:rPr>
                <a:t>Aggregation on schools, crime features, Merge datasets, Normalization, PCA</a:t>
              </a:r>
              <a:endParaRPr sz="1100">
                <a:latin typeface="Times New Roman"/>
                <a:ea typeface="Times New Roman"/>
                <a:cs typeface="Times New Roman"/>
                <a:sym typeface="Times New Roman"/>
              </a:endParaRPr>
            </a:p>
          </p:txBody>
        </p:sp>
        <p:sp>
          <p:nvSpPr>
            <p:cNvPr id="388" name="Google Shape;388;p19"/>
            <p:cNvSpPr/>
            <p:nvPr/>
          </p:nvSpPr>
          <p:spPr>
            <a:xfrm>
              <a:off x="6703875" y="2247269"/>
              <a:ext cx="243253" cy="268539"/>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100">
                  <a:solidFill>
                    <a:schemeClr val="dk1"/>
                  </a:solidFill>
                  <a:latin typeface="Times New Roman"/>
                  <a:ea typeface="Times New Roman"/>
                  <a:cs typeface="Times New Roman"/>
                  <a:sym typeface="Times New Roman"/>
                </a:rPr>
                <a:t>Data Preparation</a:t>
              </a:r>
              <a:endParaRPr b="1"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rPr lang="en" sz="1100">
                  <a:solidFill>
                    <a:schemeClr val="dk1"/>
                  </a:solidFill>
                  <a:latin typeface="Times New Roman"/>
                  <a:ea typeface="Times New Roman"/>
                  <a:cs typeface="Times New Roman"/>
                  <a:sym typeface="Times New Roman"/>
                </a:rPr>
                <a:t>Split data to train, validation, test sets</a:t>
              </a:r>
              <a:endParaRPr sz="1100">
                <a:solidFill>
                  <a:schemeClr val="dk1"/>
                </a:solidFill>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ctr">
                <a:spcBef>
                  <a:spcPts val="0"/>
                </a:spcBef>
                <a:spcAft>
                  <a:spcPts val="0"/>
                </a:spcAft>
                <a:buClr>
                  <a:schemeClr val="dk1"/>
                </a:buClr>
                <a:buSzPts val="1100"/>
                <a:buFont typeface="Arial"/>
                <a:buNone/>
              </a:pPr>
              <a:r>
                <a:t/>
              </a:r>
              <a:endParaRPr sz="1100">
                <a:latin typeface="Times New Roman"/>
                <a:ea typeface="Times New Roman"/>
                <a:cs typeface="Times New Roman"/>
                <a:sym typeface="Times New Roman"/>
              </a:endParaRPr>
            </a:p>
            <a:p>
              <a:pPr indent="0" lvl="0" marL="0" rtl="0" algn="ctr">
                <a:spcBef>
                  <a:spcPts val="0"/>
                </a:spcBef>
                <a:spcAft>
                  <a:spcPts val="0"/>
                </a:spcAft>
                <a:buNone/>
              </a:pPr>
              <a:r>
                <a:t/>
              </a:r>
              <a:endParaRPr sz="1100">
                <a:latin typeface="Times New Roman"/>
                <a:ea typeface="Times New Roman"/>
                <a:cs typeface="Times New Roman"/>
                <a:sym typeface="Times New Roman"/>
              </a:endParaRPr>
            </a:p>
          </p:txBody>
        </p:sp>
        <p:sp>
          <p:nvSpPr>
            <p:cNvPr id="389" name="Google Shape;389;p19"/>
            <p:cNvSpPr/>
            <p:nvPr/>
          </p:nvSpPr>
          <p:spPr>
            <a:xfrm>
              <a:off x="5808471" y="2556592"/>
              <a:ext cx="1385016" cy="10841"/>
            </a:xfrm>
            <a:custGeom>
              <a:rect b="b" l="l" r="r" t="t"/>
              <a:pathLst>
                <a:path extrusionOk="0" h="211" w="22549">
                  <a:moveTo>
                    <a:pt x="0" y="1"/>
                  </a:moveTo>
                  <a:lnTo>
                    <a:pt x="0" y="210"/>
                  </a:lnTo>
                  <a:lnTo>
                    <a:pt x="22548" y="210"/>
                  </a:lnTo>
                  <a:lnTo>
                    <a:pt x="22548" y="1"/>
                  </a:ln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
          <p:nvSpPr>
            <p:cNvPr id="390" name="Google Shape;390;p19"/>
            <p:cNvSpPr/>
            <p:nvPr/>
          </p:nvSpPr>
          <p:spPr>
            <a:xfrm>
              <a:off x="5869463" y="2524650"/>
              <a:ext cx="74541" cy="74729"/>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chemeClr val="lt1"/>
                  </a:solidFill>
                  <a:latin typeface="Times New Roman"/>
                  <a:ea typeface="Times New Roman"/>
                  <a:cs typeface="Times New Roman"/>
                  <a:sym typeface="Times New Roman"/>
                </a:rPr>
                <a:t> </a:t>
              </a:r>
              <a:r>
                <a:rPr b="1" lang="en" sz="1200">
                  <a:solidFill>
                    <a:schemeClr val="lt1"/>
                  </a:solidFill>
                  <a:latin typeface="Times New Roman"/>
                  <a:ea typeface="Times New Roman"/>
                  <a:cs typeface="Times New Roman"/>
                  <a:sym typeface="Times New Roman"/>
                </a:rPr>
                <a:t> </a:t>
              </a:r>
              <a:r>
                <a:rPr lang="en" sz="1200">
                  <a:solidFill>
                    <a:schemeClr val="lt1"/>
                  </a:solidFill>
                  <a:latin typeface="Montserrat ExtraBold"/>
                  <a:ea typeface="Montserrat ExtraBold"/>
                  <a:cs typeface="Montserrat ExtraBold"/>
                  <a:sym typeface="Montserrat ExtraBold"/>
                </a:rPr>
                <a:t>01</a:t>
              </a:r>
              <a:endParaRPr sz="1200">
                <a:solidFill>
                  <a:schemeClr val="lt1"/>
                </a:solidFill>
                <a:latin typeface="Montserrat ExtraBold"/>
                <a:ea typeface="Montserrat ExtraBold"/>
                <a:cs typeface="Montserrat ExtraBold"/>
                <a:sym typeface="Montserrat ExtraBold"/>
              </a:endParaRPr>
            </a:p>
          </p:txBody>
        </p:sp>
      </p:grpSp>
      <p:sp>
        <p:nvSpPr>
          <p:cNvPr id="391" name="Google Shape;391;p19"/>
          <p:cNvSpPr/>
          <p:nvPr/>
        </p:nvSpPr>
        <p:spPr>
          <a:xfrm>
            <a:off x="3812351" y="2625604"/>
            <a:ext cx="470345" cy="41359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 </a:t>
            </a:r>
            <a:r>
              <a:rPr lang="en">
                <a:solidFill>
                  <a:schemeClr val="lt1"/>
                </a:solidFill>
                <a:latin typeface="Montserrat ExtraBold"/>
                <a:ea typeface="Montserrat ExtraBold"/>
                <a:cs typeface="Montserrat ExtraBold"/>
                <a:sym typeface="Montserrat ExtraBold"/>
              </a:rPr>
              <a:t>03</a:t>
            </a:r>
            <a:endParaRPr>
              <a:solidFill>
                <a:schemeClr val="lt1"/>
              </a:solidFill>
              <a:latin typeface="Montserrat ExtraBold"/>
              <a:ea typeface="Montserrat ExtraBold"/>
              <a:cs typeface="Montserrat ExtraBold"/>
              <a:sym typeface="Montserrat ExtraBold"/>
            </a:endParaRPr>
          </a:p>
        </p:txBody>
      </p:sp>
      <p:sp>
        <p:nvSpPr>
          <p:cNvPr id="392" name="Google Shape;392;p19"/>
          <p:cNvSpPr/>
          <p:nvPr/>
        </p:nvSpPr>
        <p:spPr>
          <a:xfrm>
            <a:off x="5222750" y="2625600"/>
            <a:ext cx="500562" cy="413600"/>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 </a:t>
            </a:r>
            <a:r>
              <a:rPr lang="en">
                <a:solidFill>
                  <a:schemeClr val="lt1"/>
                </a:solidFill>
                <a:latin typeface="Montserrat ExtraBold"/>
                <a:ea typeface="Montserrat ExtraBold"/>
                <a:cs typeface="Montserrat ExtraBold"/>
                <a:sym typeface="Montserrat ExtraBold"/>
              </a:rPr>
              <a:t>04</a:t>
            </a:r>
            <a:endParaRPr>
              <a:solidFill>
                <a:schemeClr val="lt1"/>
              </a:solidFill>
              <a:latin typeface="Montserrat ExtraBold"/>
              <a:ea typeface="Montserrat ExtraBold"/>
              <a:cs typeface="Montserrat ExtraBold"/>
              <a:sym typeface="Montserrat ExtraBold"/>
            </a:endParaRPr>
          </a:p>
        </p:txBody>
      </p:sp>
      <p:sp>
        <p:nvSpPr>
          <p:cNvPr id="393" name="Google Shape;393;p19"/>
          <p:cNvSpPr/>
          <p:nvPr/>
        </p:nvSpPr>
        <p:spPr>
          <a:xfrm>
            <a:off x="8012850" y="2625600"/>
            <a:ext cx="500551" cy="413600"/>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 </a:t>
            </a:r>
            <a:r>
              <a:rPr lang="en">
                <a:solidFill>
                  <a:schemeClr val="lt1"/>
                </a:solidFill>
                <a:latin typeface="Montserrat ExtraBold"/>
                <a:ea typeface="Montserrat ExtraBold"/>
                <a:cs typeface="Montserrat ExtraBold"/>
                <a:sym typeface="Montserrat ExtraBold"/>
              </a:rPr>
              <a:t>06</a:t>
            </a:r>
            <a:endParaRPr>
              <a:solidFill>
                <a:schemeClr val="lt1"/>
              </a:solidFill>
              <a:latin typeface="Montserrat ExtraBold"/>
              <a:ea typeface="Montserrat ExtraBold"/>
              <a:cs typeface="Montserrat ExtraBold"/>
              <a:sym typeface="Montserrat ExtraBold"/>
            </a:endParaRPr>
          </a:p>
        </p:txBody>
      </p:sp>
      <p:sp>
        <p:nvSpPr>
          <p:cNvPr id="394" name="Google Shape;394;p19"/>
          <p:cNvSpPr/>
          <p:nvPr/>
        </p:nvSpPr>
        <p:spPr>
          <a:xfrm>
            <a:off x="6669551" y="2625604"/>
            <a:ext cx="470345" cy="41359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 </a:t>
            </a:r>
            <a:r>
              <a:rPr lang="en">
                <a:solidFill>
                  <a:schemeClr val="lt1"/>
                </a:solidFill>
                <a:latin typeface="Montserrat ExtraBold"/>
                <a:ea typeface="Montserrat ExtraBold"/>
                <a:cs typeface="Montserrat ExtraBold"/>
                <a:sym typeface="Montserrat ExtraBold"/>
              </a:rPr>
              <a:t>05</a:t>
            </a:r>
            <a:endParaRPr>
              <a:solidFill>
                <a:schemeClr val="lt1"/>
              </a:solidFill>
              <a:latin typeface="Montserrat ExtraBold"/>
              <a:ea typeface="Montserrat ExtraBold"/>
              <a:cs typeface="Montserrat ExtraBold"/>
              <a:sym typeface="Montserrat ExtraBold"/>
            </a:endParaRPr>
          </a:p>
        </p:txBody>
      </p:sp>
      <p:sp>
        <p:nvSpPr>
          <p:cNvPr id="395" name="Google Shape;395;p19"/>
          <p:cNvSpPr/>
          <p:nvPr/>
        </p:nvSpPr>
        <p:spPr>
          <a:xfrm>
            <a:off x="2336276" y="2625604"/>
            <a:ext cx="470345" cy="413595"/>
          </a:xfrm>
          <a:custGeom>
            <a:rect b="b" l="l" r="r" t="t"/>
            <a:pathLst>
              <a:path extrusionOk="0" h="986" w="1147">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3E706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Montserrat ExtraBold"/>
                <a:ea typeface="Montserrat ExtraBold"/>
                <a:cs typeface="Montserrat ExtraBold"/>
                <a:sym typeface="Montserrat ExtraBold"/>
              </a:rPr>
              <a:t> </a:t>
            </a:r>
            <a:r>
              <a:rPr lang="en">
                <a:solidFill>
                  <a:schemeClr val="lt1"/>
                </a:solidFill>
                <a:latin typeface="Montserrat ExtraBold"/>
                <a:ea typeface="Montserrat ExtraBold"/>
                <a:cs typeface="Montserrat ExtraBold"/>
                <a:sym typeface="Montserrat ExtraBold"/>
              </a:rPr>
              <a:t>02</a:t>
            </a:r>
            <a:endParaRPr>
              <a:solidFill>
                <a:schemeClr val="lt1"/>
              </a:solidFill>
              <a:latin typeface="Montserrat ExtraBold"/>
              <a:ea typeface="Montserrat ExtraBold"/>
              <a:cs typeface="Montserrat ExtraBold"/>
              <a:sym typeface="Montserrat ExtraBold"/>
            </a:endParaRPr>
          </a:p>
        </p:txBody>
      </p:sp>
      <p:sp>
        <p:nvSpPr>
          <p:cNvPr id="396" name="Google Shape;396;p19"/>
          <p:cNvSpPr/>
          <p:nvPr/>
        </p:nvSpPr>
        <p:spPr>
          <a:xfrm>
            <a:off x="7543744" y="3088119"/>
            <a:ext cx="1534576" cy="1486251"/>
          </a:xfrm>
          <a:custGeom>
            <a:rect b="b" l="l" r="r" t="t"/>
            <a:pathLst>
              <a:path extrusionOk="0" h="5225" w="4732">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ctr">
              <a:spcBef>
                <a:spcPts val="0"/>
              </a:spcBef>
              <a:spcAft>
                <a:spcPts val="0"/>
              </a:spcAft>
              <a:buNone/>
            </a:pPr>
            <a:r>
              <a:rPr b="1" lang="en" sz="1100">
                <a:latin typeface="Times New Roman"/>
                <a:ea typeface="Times New Roman"/>
                <a:cs typeface="Times New Roman"/>
                <a:sym typeface="Times New Roman"/>
              </a:rPr>
              <a:t>Data Modeling</a:t>
            </a:r>
            <a:endParaRPr b="1"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ctr">
              <a:spcBef>
                <a:spcPts val="0"/>
              </a:spcBef>
              <a:spcAft>
                <a:spcPts val="0"/>
              </a:spcAft>
              <a:buNone/>
            </a:pPr>
            <a:r>
              <a:rPr lang="en" sz="1100">
                <a:latin typeface="Times New Roman"/>
                <a:ea typeface="Times New Roman"/>
                <a:cs typeface="Times New Roman"/>
                <a:sym typeface="Times New Roman"/>
              </a:rPr>
              <a:t>Performed ANN, RandomForest, KNN, XGBoost on the prepared data</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a:p>
            <a:pPr indent="0" lvl="0" marL="0" rtl="0" algn="l">
              <a:spcBef>
                <a:spcPts val="0"/>
              </a:spcBef>
              <a:spcAft>
                <a:spcPts val="0"/>
              </a:spcAft>
              <a:buNone/>
            </a:pPr>
            <a:r>
              <a:t/>
            </a:r>
            <a:endParaRPr sz="1100">
              <a:latin typeface="Times New Roman"/>
              <a:ea typeface="Times New Roman"/>
              <a:cs typeface="Times New Roman"/>
              <a:sym typeface="Times New Roman"/>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20"/>
          <p:cNvSpPr txBox="1"/>
          <p:nvPr>
            <p:ph idx="15" type="ctrTitle"/>
          </p:nvPr>
        </p:nvSpPr>
        <p:spPr>
          <a:xfrm>
            <a:off x="790975" y="720000"/>
            <a:ext cx="5012400" cy="31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Raw </a:t>
            </a:r>
            <a:r>
              <a:rPr lang="en"/>
              <a:t>dataset</a:t>
            </a:r>
            <a:r>
              <a:rPr lang="en"/>
              <a:t> samples</a:t>
            </a:r>
            <a:endParaRPr/>
          </a:p>
        </p:txBody>
      </p:sp>
      <p:pic>
        <p:nvPicPr>
          <p:cNvPr id="402" name="Google Shape;402;p20"/>
          <p:cNvPicPr preferRelativeResize="0"/>
          <p:nvPr/>
        </p:nvPicPr>
        <p:blipFill rotWithShape="1">
          <a:blip r:embed="rId3">
            <a:alphaModFix/>
          </a:blip>
          <a:srcRect b="0" l="0" r="0" t="0"/>
          <a:stretch/>
        </p:blipFill>
        <p:spPr>
          <a:xfrm>
            <a:off x="558975" y="1145875"/>
            <a:ext cx="2023650" cy="1518425"/>
          </a:xfrm>
          <a:prstGeom prst="rect">
            <a:avLst/>
          </a:prstGeom>
          <a:noFill/>
          <a:ln cap="flat" cmpd="sng" w="9525">
            <a:solidFill>
              <a:srgbClr val="000000"/>
            </a:solidFill>
            <a:prstDash val="solid"/>
            <a:round/>
            <a:headEnd len="sm" w="sm" type="none"/>
            <a:tailEnd len="sm" w="sm" type="none"/>
          </a:ln>
        </p:spPr>
      </p:pic>
      <p:sp>
        <p:nvSpPr>
          <p:cNvPr id="403" name="Google Shape;403;p20"/>
          <p:cNvSpPr txBox="1"/>
          <p:nvPr/>
        </p:nvSpPr>
        <p:spPr>
          <a:xfrm>
            <a:off x="1152800" y="2664300"/>
            <a:ext cx="66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highlight>
                  <a:schemeClr val="accent1"/>
                </a:highlight>
                <a:latin typeface="EB Garamond"/>
                <a:ea typeface="EB Garamond"/>
                <a:cs typeface="EB Garamond"/>
                <a:sym typeface="EB Garamond"/>
              </a:rPr>
              <a:t>Zillow</a:t>
            </a:r>
            <a:endParaRPr b="1" sz="1200">
              <a:highlight>
                <a:schemeClr val="accent1"/>
              </a:highlight>
              <a:latin typeface="EB Garamond"/>
              <a:ea typeface="EB Garamond"/>
              <a:cs typeface="EB Garamond"/>
              <a:sym typeface="EB Garamond"/>
            </a:endParaRPr>
          </a:p>
        </p:txBody>
      </p:sp>
      <p:sp>
        <p:nvSpPr>
          <p:cNvPr id="404" name="Google Shape;404;p20"/>
          <p:cNvSpPr txBox="1"/>
          <p:nvPr/>
        </p:nvSpPr>
        <p:spPr>
          <a:xfrm>
            <a:off x="3750900" y="2978325"/>
            <a:ext cx="549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200">
              <a:highlight>
                <a:schemeClr val="accent1"/>
              </a:highlight>
              <a:latin typeface="EB Garamond"/>
              <a:ea typeface="EB Garamond"/>
              <a:cs typeface="EB Garamond"/>
              <a:sym typeface="EB Garamond"/>
            </a:endParaRPr>
          </a:p>
        </p:txBody>
      </p:sp>
      <p:pic>
        <p:nvPicPr>
          <p:cNvPr id="405" name="Google Shape;405;p20"/>
          <p:cNvPicPr preferRelativeResize="0"/>
          <p:nvPr/>
        </p:nvPicPr>
        <p:blipFill rotWithShape="1">
          <a:blip r:embed="rId4">
            <a:alphaModFix/>
          </a:blip>
          <a:srcRect b="0" l="0" r="41745" t="0"/>
          <a:stretch/>
        </p:blipFill>
        <p:spPr>
          <a:xfrm>
            <a:off x="2807138" y="1691600"/>
            <a:ext cx="2771725" cy="1342000"/>
          </a:xfrm>
          <a:prstGeom prst="rect">
            <a:avLst/>
          </a:prstGeom>
          <a:noFill/>
          <a:ln cap="flat" cmpd="sng" w="9525">
            <a:solidFill>
              <a:srgbClr val="000000"/>
            </a:solidFill>
            <a:prstDash val="solid"/>
            <a:round/>
            <a:headEnd len="sm" w="sm" type="none"/>
            <a:tailEnd len="sm" w="sm" type="none"/>
          </a:ln>
        </p:spPr>
      </p:pic>
      <p:sp>
        <p:nvSpPr>
          <p:cNvPr id="406" name="Google Shape;406;p20"/>
          <p:cNvSpPr txBox="1"/>
          <p:nvPr/>
        </p:nvSpPr>
        <p:spPr>
          <a:xfrm>
            <a:off x="6830900" y="4435125"/>
            <a:ext cx="1087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highlight>
                  <a:schemeClr val="accent1"/>
                </a:highlight>
                <a:latin typeface="EB Garamond"/>
                <a:ea typeface="EB Garamond"/>
                <a:cs typeface="EB Garamond"/>
                <a:sym typeface="EB Garamond"/>
              </a:rPr>
              <a:t>Crime</a:t>
            </a:r>
            <a:endParaRPr b="1" sz="1200">
              <a:highlight>
                <a:schemeClr val="accent1"/>
              </a:highlight>
              <a:latin typeface="EB Garamond"/>
              <a:ea typeface="EB Garamond"/>
              <a:cs typeface="EB Garamond"/>
              <a:sym typeface="EB Garamond"/>
            </a:endParaRPr>
          </a:p>
        </p:txBody>
      </p:sp>
      <p:pic>
        <p:nvPicPr>
          <p:cNvPr id="407" name="Google Shape;407;p20"/>
          <p:cNvPicPr preferRelativeResize="0"/>
          <p:nvPr/>
        </p:nvPicPr>
        <p:blipFill rotWithShape="1">
          <a:blip r:embed="rId5">
            <a:alphaModFix/>
          </a:blip>
          <a:srcRect b="0" l="17992" r="16792" t="0"/>
          <a:stretch/>
        </p:blipFill>
        <p:spPr>
          <a:xfrm>
            <a:off x="5803375" y="1034088"/>
            <a:ext cx="2847875" cy="3202275"/>
          </a:xfrm>
          <a:prstGeom prst="rect">
            <a:avLst/>
          </a:prstGeom>
          <a:noFill/>
          <a:ln cap="flat" cmpd="sng" w="9525">
            <a:solidFill>
              <a:srgbClr val="000000"/>
            </a:solidFill>
            <a:prstDash val="solid"/>
            <a:round/>
            <a:headEnd len="sm" w="sm" type="none"/>
            <a:tailEnd len="sm" w="sm" type="none"/>
          </a:ln>
        </p:spPr>
      </p:pic>
      <p:sp>
        <p:nvSpPr>
          <p:cNvPr id="408" name="Google Shape;408;p20"/>
          <p:cNvSpPr txBox="1"/>
          <p:nvPr/>
        </p:nvSpPr>
        <p:spPr>
          <a:xfrm>
            <a:off x="3425600" y="3176075"/>
            <a:ext cx="1534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highlight>
                  <a:schemeClr val="accent1"/>
                </a:highlight>
                <a:latin typeface="EB Garamond"/>
                <a:ea typeface="EB Garamond"/>
                <a:cs typeface="EB Garamond"/>
                <a:sym typeface="EB Garamond"/>
              </a:rPr>
              <a:t>Greatschools</a:t>
            </a:r>
            <a:endParaRPr b="1" sz="1200">
              <a:highlight>
                <a:schemeClr val="accent1"/>
              </a:highlight>
              <a:latin typeface="EB Garamond"/>
              <a:ea typeface="EB Garamond"/>
              <a:cs typeface="EB Garamond"/>
              <a:sym typeface="EB Garamon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al Estate Marketing Plan ">
  <a:themeElements>
    <a:clrScheme name="Simple Light">
      <a:dk1>
        <a:srgbClr val="000000"/>
      </a:dk1>
      <a:lt1>
        <a:srgbClr val="FFFFFF"/>
      </a:lt1>
      <a:dk2>
        <a:srgbClr val="D39C2D"/>
      </a:dk2>
      <a:lt2>
        <a:srgbClr val="F9BF3E"/>
      </a:lt2>
      <a:accent1>
        <a:srgbClr val="FFCB64"/>
      </a:accent1>
      <a:accent2>
        <a:srgbClr val="FCD977"/>
      </a:accent2>
      <a:accent3>
        <a:srgbClr val="FFE48D"/>
      </a:accent3>
      <a:accent4>
        <a:srgbClr val="74C1B9"/>
      </a:accent4>
      <a:accent5>
        <a:srgbClr val="9AD7D2"/>
      </a:accent5>
      <a:accent6>
        <a:srgbClr val="E2A334"/>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